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257" r:id="rId3"/>
    <p:sldId id="295" r:id="rId4"/>
    <p:sldId id="296" r:id="rId5"/>
    <p:sldId id="284" r:id="rId6"/>
    <p:sldId id="285" r:id="rId7"/>
    <p:sldId id="292" r:id="rId8"/>
    <p:sldId id="286" r:id="rId9"/>
    <p:sldId id="293" r:id="rId10"/>
    <p:sldId id="294" r:id="rId11"/>
    <p:sldId id="272" r:id="rId12"/>
    <p:sldId id="279" r:id="rId13"/>
    <p:sldId id="297" r:id="rId14"/>
    <p:sldId id="298" r:id="rId15"/>
    <p:sldId id="280" r:id="rId16"/>
    <p:sldId id="289" r:id="rId17"/>
    <p:sldId id="299" r:id="rId18"/>
  </p:sldIdLst>
  <p:sldSz cx="9144000" cy="5143500" type="screen16x9"/>
  <p:notesSz cx="6761163" cy="9942513"/>
  <p:embeddedFontLst>
    <p:embeddedFont>
      <p:font typeface="Wingdings 2" panose="05020102010507070707" pitchFamily="18" charset="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hivo" panose="020B0604020202020204" charset="0"/>
      <p:regular r:id="rId25"/>
      <p:bold r:id="rId26"/>
      <p:italic r:id="rId27"/>
      <p:boldItalic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Roboto Slab" panose="020B0604020202020204" charset="0"/>
      <p:regular r:id="rId38"/>
      <p:bold r:id="rId39"/>
    </p:embeddedFont>
    <p:embeddedFont>
      <p:font typeface="Aharoni" panose="020B0604020202020204" charset="-7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F40"/>
    <a:srgbClr val="018D72"/>
    <a:srgbClr val="ECFFCD"/>
    <a:srgbClr val="01A183"/>
    <a:srgbClr val="FFFF99"/>
    <a:srgbClr val="B2E282"/>
    <a:srgbClr val="49BF7E"/>
    <a:srgbClr val="CCFFCC"/>
    <a:srgbClr val="016350"/>
    <a:srgbClr val="71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1139746-484A-4F92-B0BD-B6926064FB0F}">
  <a:tblStyle styleId="{61139746-484A-4F92-B0BD-B6926064FB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24" y="-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21444965486766"/>
          <c:y val="0.13126700411963024"/>
          <c:w val="0.56440589429655474"/>
          <c:h val="0.8062331497081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explosion val="8"/>
            <c:spPr>
              <a:solidFill>
                <a:srgbClr val="2CA288"/>
              </a:solidFill>
            </c:spPr>
          </c:dPt>
          <c:dPt>
            <c:idx val="1"/>
            <c:bubble3D val="0"/>
            <c:spPr>
              <a:solidFill>
                <a:srgbClr val="A6D584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862,9 млн. руб</c:v>
                </c:pt>
                <c:pt idx="1">
                  <c:v>Неналоговые доходы                     177,1 млн.руб</c:v>
                </c:pt>
                <c:pt idx="2">
                  <c:v>Безвозмездные поступления                      661,5 млн.руб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862.9</c:v>
                </c:pt>
                <c:pt idx="1">
                  <c:v>177.1</c:v>
                </c:pt>
                <c:pt idx="2">
                  <c:v>661.5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0443566379691873E-2"/>
          <c:y val="0.31955906321114569"/>
          <c:w val="0.38401459491750456"/>
          <c:h val="0.570309127326552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205A59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92892410861458"/>
          <c:y val="9.0631865332541139E-2"/>
          <c:w val="0.42636587737974474"/>
          <c:h val="0.88468924086866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CA288"/>
              </a:solidFill>
            </c:spPr>
          </c:dPt>
          <c:dPt>
            <c:idx val="1"/>
            <c:bubble3D val="0"/>
            <c:spPr>
              <a:solidFill>
                <a:srgbClr val="A6D584"/>
              </a:solidFill>
            </c:spPr>
          </c:dPt>
          <c:dPt>
            <c:idx val="2"/>
            <c:bubble3D val="0"/>
            <c:spPr>
              <a:solidFill>
                <a:srgbClr val="FFFF99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E44453"/>
              </a:solidFill>
            </c:spPr>
          </c:dPt>
          <c:dPt>
            <c:idx val="5"/>
            <c:bubble3D val="0"/>
            <c:spPr>
              <a:solidFill>
                <a:srgbClr val="38609A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205A59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2CA288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18D72"/>
                        </a:solidFill>
                      </a:rPr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                                   327,8 млн.руб</c:v>
                </c:pt>
                <c:pt idx="1">
                  <c:v>Земельный налог               329,6 млн.руб</c:v>
                </c:pt>
                <c:pt idx="2">
                  <c:v>Аренда земли и имущ.   155,7 млн.руб</c:v>
                </c:pt>
                <c:pt idx="3">
                  <c:v>УСН                                      135,4 млн.руб</c:v>
                </c:pt>
                <c:pt idx="4">
                  <c:v>ЕНВД                                      27,6 млн.руб</c:v>
                </c:pt>
                <c:pt idx="5">
                  <c:v>Прочие доходы                      64 млн.руб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327.8</c:v>
                </c:pt>
                <c:pt idx="1">
                  <c:v>329.6</c:v>
                </c:pt>
                <c:pt idx="2">
                  <c:v>155.69999999999999</c:v>
                </c:pt>
                <c:pt idx="3">
                  <c:v>135.4</c:v>
                </c:pt>
                <c:pt idx="4">
                  <c:v>27.6</c:v>
                </c:pt>
                <c:pt idx="5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7.2282496844612897E-3"/>
          <c:y val="0.31955906321114569"/>
          <c:w val="0.52596227923673322"/>
          <c:h val="0.6163415281273427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205A59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rgbClr val="014F40"/>
                </a:solidFill>
              </a:rPr>
              <a:t>2019</a:t>
            </a:r>
            <a:endParaRPr lang="ru-RU" dirty="0">
              <a:solidFill>
                <a:srgbClr val="014F40"/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01A183"/>
              </a:solidFill>
            </c:spPr>
          </c:dPt>
          <c:dPt>
            <c:idx val="2"/>
            <c:bubble3D val="0"/>
            <c:spPr>
              <a:solidFill>
                <a:srgbClr val="B2E28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rgbClr val="01635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16350"/>
                </a:solidFill>
              </a:defRPr>
            </a:pPr>
            <a:r>
              <a:rPr lang="ru-RU" dirty="0" smtClean="0">
                <a:solidFill>
                  <a:srgbClr val="016350"/>
                </a:solidFill>
              </a:rPr>
              <a:t>2020</a:t>
            </a:r>
            <a:endParaRPr lang="ru-RU" dirty="0">
              <a:solidFill>
                <a:srgbClr val="016350"/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01A183"/>
              </a:solidFill>
            </c:spPr>
          </c:dPt>
          <c:dPt>
            <c:idx val="2"/>
            <c:bubble3D val="0"/>
            <c:spPr>
              <a:solidFill>
                <a:srgbClr val="B2E28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</c:v>
                </c:pt>
                <c:pt idx="1">
                  <c:v>6180</c:v>
                </c:pt>
                <c:pt idx="2">
                  <c:v>1084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rgbClr val="01635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rgbClr val="016350"/>
                </a:solidFill>
              </a:rPr>
              <a:t>2021</a:t>
            </a:r>
            <a:endParaRPr lang="ru-RU" dirty="0">
              <a:solidFill>
                <a:srgbClr val="016350"/>
              </a:solidFill>
            </a:endParaRPr>
          </a:p>
        </c:rich>
      </c:tx>
      <c:layout>
        <c:manualLayout>
          <c:xMode val="edge"/>
          <c:yMode val="edge"/>
          <c:x val="0.24936257082546384"/>
          <c:y val="1.26960911274636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57599224441344E-2"/>
          <c:y val="0.27896969781135428"/>
          <c:w val="0.56571494017782131"/>
          <c:h val="0.57962899955560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FFFF99"/>
              </a:solidFill>
            </c:spPr>
          </c:dPt>
          <c:dPt>
            <c:idx val="1"/>
            <c:bubble3D val="0"/>
            <c:spPr>
              <a:solidFill>
                <a:srgbClr val="01A183"/>
              </a:solidFill>
            </c:spPr>
          </c:dPt>
          <c:dPt>
            <c:idx val="2"/>
            <c:bubble3D val="0"/>
            <c:spPr>
              <a:solidFill>
                <a:srgbClr val="B2E282"/>
              </a:solidFill>
            </c:spPr>
          </c:dPt>
          <c:cat>
            <c:strRef>
              <c:f>Лист1!$A$2:$A$4</c:f>
              <c:strCache>
                <c:ptCount val="3"/>
                <c:pt idx="0">
                  <c:v>Земельный налог ФЛ</c:v>
                </c:pt>
                <c:pt idx="1">
                  <c:v>Налог на имущество ФЛ</c:v>
                </c:pt>
                <c:pt idx="2">
                  <c:v>Транспортный налог 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5349</c:v>
                </c:pt>
                <c:pt idx="2">
                  <c:v>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3278385734918341"/>
          <c:y val="0.30818382779167092"/>
          <c:w val="0.36721614265081659"/>
          <c:h val="0.53916018621900974"/>
        </c:manualLayout>
      </c:layout>
      <c:overlay val="0"/>
      <c:txPr>
        <a:bodyPr/>
        <a:lstStyle/>
        <a:p>
          <a:pPr>
            <a:defRPr sz="995" baseline="0">
              <a:solidFill>
                <a:srgbClr val="01635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44554703393613"/>
          <c:y val="0.15375117022647974"/>
          <c:w val="0.80994575283984849"/>
          <c:h val="0.78374890902136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7751A1"/>
              </a:solidFill>
            </c:spPr>
          </c:dPt>
          <c:dPt>
            <c:idx val="2"/>
            <c:bubble3D val="0"/>
            <c:spPr>
              <a:solidFill>
                <a:srgbClr val="018D72"/>
              </a:solidFill>
            </c:spPr>
          </c:dPt>
          <c:dPt>
            <c:idx val="3"/>
            <c:bubble3D val="0"/>
            <c:spPr>
              <a:solidFill>
                <a:srgbClr val="2CA288"/>
              </a:solidFill>
            </c:spPr>
          </c:dPt>
          <c:dPt>
            <c:idx val="4"/>
            <c:bubble3D val="0"/>
            <c:spPr>
              <a:solidFill>
                <a:srgbClr val="45C37E"/>
              </a:solidFill>
            </c:spPr>
          </c:dPt>
          <c:dPt>
            <c:idx val="5"/>
            <c:bubble3D val="0"/>
            <c:spPr>
              <a:solidFill>
                <a:srgbClr val="A6D584"/>
              </a:solidFill>
            </c:spPr>
          </c:dPt>
          <c:dPt>
            <c:idx val="6"/>
            <c:bubble3D val="0"/>
            <c:spPr>
              <a:solidFill>
                <a:srgbClr val="A6D584"/>
              </a:solidFill>
            </c:spPr>
          </c:dPt>
          <c:dPt>
            <c:idx val="7"/>
            <c:bubble3D val="0"/>
            <c:spPr>
              <a:solidFill>
                <a:srgbClr val="A6D584"/>
              </a:solidFill>
            </c:spPr>
          </c:dPt>
          <c:dPt>
            <c:idx val="8"/>
            <c:bubble3D val="0"/>
            <c:spPr>
              <a:solidFill>
                <a:srgbClr val="A6D584"/>
              </a:solidFill>
            </c:spPr>
          </c:dPt>
          <c:dPt>
            <c:idx val="9"/>
            <c:bubble3D val="0"/>
            <c:spPr>
              <a:solidFill>
                <a:srgbClr val="BCD7A1"/>
              </a:solidFill>
            </c:spPr>
          </c:dPt>
          <c:dPt>
            <c:idx val="10"/>
            <c:bubble3D val="0"/>
            <c:spPr>
              <a:solidFill>
                <a:srgbClr val="BCD7A1"/>
              </a:solidFill>
            </c:spPr>
          </c:dPt>
          <c:dPt>
            <c:idx val="11"/>
            <c:bubble3D val="0"/>
            <c:spPr>
              <a:solidFill>
                <a:srgbClr val="F0E69E"/>
              </a:solidFill>
            </c:spPr>
          </c:dPt>
          <c:dPt>
            <c:idx val="12"/>
            <c:bubble3D val="0"/>
            <c:spPr>
              <a:solidFill>
                <a:srgbClr val="EFEC6A"/>
              </a:solidFill>
            </c:spPr>
          </c:dPt>
          <c:dPt>
            <c:idx val="13"/>
            <c:bubble3D val="0"/>
            <c:spPr>
              <a:solidFill>
                <a:srgbClr val="EFB64F"/>
              </a:solidFill>
            </c:spPr>
          </c:dPt>
          <c:dPt>
            <c:idx val="14"/>
            <c:bubble3D val="0"/>
            <c:spPr>
              <a:solidFill>
                <a:srgbClr val="E2AC00"/>
              </a:solidFill>
            </c:spPr>
          </c:dPt>
          <c:dPt>
            <c:idx val="15"/>
            <c:bubble3D val="0"/>
            <c:spPr>
              <a:solidFill>
                <a:srgbClr val="FFC000"/>
              </a:solidFill>
            </c:spPr>
          </c:dPt>
          <c:dPt>
            <c:idx val="16"/>
            <c:bubble3D val="0"/>
            <c:spPr>
              <a:solidFill>
                <a:srgbClr val="E44453"/>
              </a:solidFill>
            </c:spPr>
          </c:dPt>
          <c:dPt>
            <c:idx val="1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9"/>
            <c:bubble3D val="0"/>
            <c:spPr>
              <a:solidFill>
                <a:srgbClr val="E15AF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Здравоохранение </a:t>
                    </a:r>
                    <a:r>
                      <a:rPr lang="ru-RU"/>
                      <a:t>2,7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190222488940209E-2"/>
                  <c:y val="-1.6040820035545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Культура </a:t>
                    </a:r>
                    <a:r>
                      <a:rPr lang="ru-RU"/>
                      <a:t>92,9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Образование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695,1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err="1"/>
                      <a:t>Соц.защита</a:t>
                    </a:r>
                    <a:r>
                      <a:rPr lang="ru-RU"/>
                      <a:t> </a:t>
                    </a:r>
                    <a:r>
                      <a:rPr lang="ru-RU" smtClean="0"/>
                      <a:t>населения </a:t>
                    </a:r>
                    <a:r>
                      <a:rPr lang="ru-RU"/>
                      <a:t>27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Спорт </a:t>
                    </a:r>
                    <a:r>
                      <a:rPr lang="ru-RU" dirty="0"/>
                      <a:t>123,91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1363455062370121"/>
                  <c:y val="1.05323553092884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Сельское </a:t>
                    </a:r>
                    <a:r>
                      <a:rPr lang="ru-RU" dirty="0" smtClean="0"/>
                      <a:t>хозяйство </a:t>
                    </a:r>
                    <a:r>
                      <a:rPr lang="ru-RU" dirty="0"/>
                      <a:t>0,8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Экология1,8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Безопасность </a:t>
                    </a:r>
                    <a:r>
                      <a:rPr lang="ru-RU" dirty="0"/>
                      <a:t>30,5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Жилище </a:t>
                    </a:r>
                    <a:r>
                      <a:rPr lang="ru-RU"/>
                      <a:t>15,1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/>
                      <a:t>Инженерная инфраструктура </a:t>
                    </a:r>
                    <a:r>
                      <a:rPr lang="ru-RU"/>
                      <a:t>и </a:t>
                    </a:r>
                    <a:r>
                      <a:rPr lang="ru-RU" smtClean="0"/>
                      <a:t>энергоэффективность </a:t>
                    </a:r>
                    <a:r>
                      <a:rPr lang="ru-RU"/>
                      <a:t>6,9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smtClean="0"/>
                      <a:t>Предпринимательство </a:t>
                    </a:r>
                    <a:r>
                      <a:rPr lang="ru-RU"/>
                      <a:t>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/>
                      <a:t>Имущество и муниципальные </a:t>
                    </a:r>
                    <a:r>
                      <a:rPr lang="ru-RU" smtClean="0"/>
                      <a:t>финансы </a:t>
                    </a:r>
                    <a:r>
                      <a:rPr lang="ru-RU"/>
                      <a:t>306,1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/>
                      <a:t>СМИ и молодежная </a:t>
                    </a:r>
                    <a:r>
                      <a:rPr lang="ru-RU" smtClean="0"/>
                      <a:t>политика </a:t>
                    </a:r>
                    <a:r>
                      <a:rPr lang="ru-RU"/>
                      <a:t>23,4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2202815352028285E-3"/>
                  <c:y val="-0.131037681820967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Дороги </a:t>
                    </a:r>
                    <a:r>
                      <a:rPr lang="ru-RU" dirty="0"/>
                      <a:t>42,7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mtClean="0"/>
                      <a:t>ИКТ </a:t>
                    </a:r>
                    <a:r>
                      <a:rPr lang="ru-RU"/>
                      <a:t>68,6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0011410389738117E-3"/>
                  <c:y val="-0.138889980748057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Архитектура </a:t>
                    </a:r>
                    <a:r>
                      <a:rPr lang="ru-RU" dirty="0"/>
                      <a:t>и </a:t>
                    </a:r>
                    <a:r>
                      <a:rPr lang="ru-RU" dirty="0" smtClean="0"/>
                      <a:t>градостроительство </a:t>
                    </a:r>
                    <a:r>
                      <a:rPr lang="ru-RU" dirty="0"/>
                      <a:t>1,1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ru-RU" smtClean="0"/>
                      <a:t>Благоустройство </a:t>
                    </a:r>
                    <a:r>
                      <a:rPr lang="ru-RU"/>
                      <a:t>304,3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1364607029091485"/>
                  <c:y val="-5.17437695345932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Экология </a:t>
                    </a:r>
                    <a:r>
                      <a:rPr lang="ru-RU" dirty="0"/>
                      <a:t>1,8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ru-RU"/>
                      <a:t>Строительство </a:t>
                    </a:r>
                    <a:r>
                      <a:rPr lang="ru-RU" smtClean="0"/>
                      <a:t>соц.сферы </a:t>
                    </a:r>
                    <a:r>
                      <a:rPr lang="ru-RU"/>
                      <a:t>100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ru-RU"/>
                      <a:t>Непрограммные </a:t>
                    </a:r>
                    <a:r>
                      <a:rPr lang="ru-RU" smtClean="0"/>
                      <a:t>расходы </a:t>
                    </a:r>
                    <a:r>
                      <a:rPr lang="ru-RU"/>
                      <a:t>19,3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9"/>
                <c:pt idx="0">
                  <c:v>Здравоохранение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Соц.защита населения</c:v>
                </c:pt>
                <c:pt idx="4">
                  <c:v>Спорт</c:v>
                </c:pt>
                <c:pt idx="5">
                  <c:v>Сельское хозяйство</c:v>
                </c:pt>
                <c:pt idx="6">
                  <c:v>Экология</c:v>
                </c:pt>
                <c:pt idx="7">
                  <c:v>Безопасность</c:v>
                </c:pt>
                <c:pt idx="8">
                  <c:v>Жилище</c:v>
                </c:pt>
                <c:pt idx="9">
                  <c:v>Инженерная инфраструктура и энергоэффективность</c:v>
                </c:pt>
                <c:pt idx="10">
                  <c:v>Предпринимательство</c:v>
                </c:pt>
                <c:pt idx="11">
                  <c:v>Имущество и муниципальные финансы</c:v>
                </c:pt>
                <c:pt idx="12">
                  <c:v>СМИ и молодежная политика</c:v>
                </c:pt>
                <c:pt idx="13">
                  <c:v>Дороги</c:v>
                </c:pt>
                <c:pt idx="14">
                  <c:v>ИКТ</c:v>
                </c:pt>
                <c:pt idx="15">
                  <c:v>Архитектура и градостроительство</c:v>
                </c:pt>
                <c:pt idx="16">
                  <c:v>Благоутсройство</c:v>
                </c:pt>
                <c:pt idx="17">
                  <c:v>Экология</c:v>
                </c:pt>
                <c:pt idx="18">
                  <c:v>Строительство соц.сферы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2.7</c:v>
                </c:pt>
                <c:pt idx="1">
                  <c:v>92.9</c:v>
                </c:pt>
                <c:pt idx="2">
                  <c:v>695.1</c:v>
                </c:pt>
                <c:pt idx="3">
                  <c:v>27</c:v>
                </c:pt>
                <c:pt idx="4">
                  <c:v>123.91</c:v>
                </c:pt>
                <c:pt idx="5">
                  <c:v>0.8</c:v>
                </c:pt>
                <c:pt idx="6">
                  <c:v>1.8</c:v>
                </c:pt>
                <c:pt idx="7">
                  <c:v>30.5</c:v>
                </c:pt>
                <c:pt idx="8">
                  <c:v>15.1</c:v>
                </c:pt>
                <c:pt idx="9">
                  <c:v>6.9</c:v>
                </c:pt>
                <c:pt idx="10">
                  <c:v>1</c:v>
                </c:pt>
                <c:pt idx="11">
                  <c:v>306.10000000000002</c:v>
                </c:pt>
                <c:pt idx="12">
                  <c:v>23.4</c:v>
                </c:pt>
                <c:pt idx="13">
                  <c:v>42.7</c:v>
                </c:pt>
                <c:pt idx="14">
                  <c:v>68.599999999999994</c:v>
                </c:pt>
                <c:pt idx="15">
                  <c:v>1.1000000000000001</c:v>
                </c:pt>
                <c:pt idx="16">
                  <c:v>304.3</c:v>
                </c:pt>
                <c:pt idx="17">
                  <c:v>1.8</c:v>
                </c:pt>
                <c:pt idx="18">
                  <c:v>100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solidFill>
            <a:srgbClr val="01473A"/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</cdr:x>
      <cdr:y>0.18284</cdr:y>
    </cdr:from>
    <cdr:to>
      <cdr:x>0.7</cdr:x>
      <cdr:y>0.91422</cdr:y>
    </cdr:to>
    <cdr:grpSp>
      <cdr:nvGrpSpPr>
        <cdr:cNvPr id="7" name="Группа 6"/>
        <cdr:cNvGrpSpPr/>
      </cdr:nvGrpSpPr>
      <cdr:grpSpPr>
        <a:xfrm xmlns:a="http://schemas.openxmlformats.org/drawingml/2006/main">
          <a:off x="134494" y="504045"/>
          <a:ext cx="1748426" cy="2016235"/>
          <a:chOff x="144016" y="504056"/>
          <a:chExt cx="1872208" cy="2016224"/>
        </a:xfrm>
      </cdr:grpSpPr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1152128" y="504056"/>
            <a:ext cx="576064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855</a:t>
            </a:r>
            <a:endParaRPr lang="ru-RU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>
            <a:off x="144016" y="576064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1 084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>
            <a:off x="1368152" y="2232248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6 175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648072" y="1451966"/>
            <a:ext cx="720080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8 114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</cdr:x>
      <cdr:y>0.18284</cdr:y>
    </cdr:from>
    <cdr:to>
      <cdr:x>0.7</cdr:x>
      <cdr:y>0.91422</cdr:y>
    </cdr:to>
    <cdr:grpSp>
      <cdr:nvGrpSpPr>
        <cdr:cNvPr id="13" name="Группа 12"/>
        <cdr:cNvGrpSpPr/>
      </cdr:nvGrpSpPr>
      <cdr:grpSpPr>
        <a:xfrm xmlns:a="http://schemas.openxmlformats.org/drawingml/2006/main">
          <a:off x="134494" y="504045"/>
          <a:ext cx="1748426" cy="2016235"/>
          <a:chOff x="93216" y="453256"/>
          <a:chExt cx="1872208" cy="2016224"/>
        </a:xfrm>
      </cdr:grpSpPr>
      <cdr:sp macro="" textlink="">
        <cdr:nvSpPr>
          <cdr:cNvPr id="14" name="TextBox 2"/>
          <cdr:cNvSpPr txBox="1"/>
        </cdr:nvSpPr>
        <cdr:spPr>
          <a:xfrm xmlns:a="http://schemas.openxmlformats.org/drawingml/2006/main">
            <a:off x="1245344" y="453256"/>
            <a:ext cx="576064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931</a:t>
            </a:r>
            <a:endParaRPr lang="ru-RU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93216" y="525264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1100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1 181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1317352" y="2181448"/>
            <a:ext cx="648072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6 728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>
            <a:off x="597272" y="1413358"/>
            <a:ext cx="720080" cy="288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dirty="0" smtClean="0">
                <a:solidFill>
                  <a:srgbClr val="016350"/>
                </a:solidFill>
                <a:latin typeface="Arial Black" panose="020B0A04020102020204" pitchFamily="34" charset="0"/>
              </a:rPr>
              <a:t>8 840</a:t>
            </a:r>
            <a:endParaRPr lang="ru-RU" sz="1100" dirty="0">
              <a:solidFill>
                <a:srgbClr val="016350"/>
              </a:solidFill>
              <a:latin typeface="Arial Black" panose="020B0A040201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0.0976</cdr:x>
      <cdr:y>0.22843</cdr:y>
    </cdr:from>
    <cdr:to>
      <cdr:x>0.3416</cdr:x>
      <cdr:y>0.325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657945"/>
          <a:ext cx="720080" cy="27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0.1708</cdr:x>
      <cdr:y>0.35</cdr:y>
    </cdr:from>
    <cdr:to>
      <cdr:x>0.48064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0.0488</cdr:x>
      <cdr:y>0.25</cdr:y>
    </cdr:from>
    <cdr:to>
      <cdr:x>0.2684</cdr:x>
      <cdr:y>0.325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72008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</cdr:x>
      <cdr:y>0.875</cdr:y>
    </cdr:from>
    <cdr:to>
      <cdr:x>0.488</cdr:x>
      <cdr:y>0.95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78" y="2412160"/>
          <a:ext cx="685517" cy="206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1704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525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13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3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3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87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4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32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0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7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50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01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16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9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ko.kotel@yandex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683568" y="1491630"/>
            <a:ext cx="8147248" cy="21325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Бюджет 2021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 плановый период 2022 - 2023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451596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05A59"/>
                </a:solidFill>
                <a:latin typeface="Candara" panose="020E0502030303020204" pitchFamily="34" charset="0"/>
              </a:rPr>
              <a:t>Городской округ Котельники Московской области</a:t>
            </a:r>
            <a:endParaRPr lang="ru-RU" sz="2000" dirty="0">
              <a:solidFill>
                <a:srgbClr val="205A59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Предоставление налоговых льгот физическим лицам на территории городского округа Котельники Московской области  (выпадающие доходы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 smtClean="0"/>
              <a:t>тыс</a:t>
            </a:r>
            <a:r>
              <a:rPr lang="ru-RU" sz="1600" dirty="0"/>
              <a:t>. руб.</a:t>
            </a:r>
            <a:br>
              <a:rPr lang="ru-RU" sz="1600" dirty="0"/>
            </a:br>
            <a:endParaRPr lang="ru-RU" sz="1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67544" y="1491630"/>
            <a:ext cx="8136904" cy="2756754"/>
            <a:chOff x="323528" y="1491630"/>
            <a:chExt cx="8712968" cy="2756754"/>
          </a:xfrm>
        </p:grpSpPr>
        <p:graphicFrame>
          <p:nvGraphicFramePr>
            <p:cNvPr id="4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6766377"/>
                </p:ext>
              </p:extLst>
            </p:nvPr>
          </p:nvGraphicFramePr>
          <p:xfrm>
            <a:off x="323528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1807813"/>
                </p:ext>
              </p:extLst>
            </p:nvPr>
          </p:nvGraphicFramePr>
          <p:xfrm>
            <a:off x="3203848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7513454"/>
                </p:ext>
              </p:extLst>
            </p:nvPr>
          </p:nvGraphicFramePr>
          <p:xfrm>
            <a:off x="6156176" y="1491630"/>
            <a:ext cx="2880320" cy="2756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6300192" y="1995686"/>
            <a:ext cx="1872208" cy="2016224"/>
            <a:chOff x="144016" y="504056"/>
            <a:chExt cx="1872208" cy="2016224"/>
          </a:xfrm>
        </p:grpSpPr>
        <p:sp>
          <p:nvSpPr>
            <p:cNvPr id="10" name="TextBox 2"/>
            <p:cNvSpPr txBox="1"/>
            <p:nvPr/>
          </p:nvSpPr>
          <p:spPr>
            <a:xfrm>
              <a:off x="1152128" y="504056"/>
              <a:ext cx="792088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1 014</a:t>
              </a:r>
              <a:endParaRPr lang="ru-RU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44016" y="576064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1 </a:t>
              </a:r>
              <a:r>
                <a:rPr lang="ru-RU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286</a:t>
              </a:r>
              <a:endParaRPr lang="ru-RU" sz="1100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368152" y="2232248"/>
              <a:ext cx="648072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7 326</a:t>
              </a:r>
              <a:endParaRPr lang="ru-RU" sz="1100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360040" y="1463386"/>
              <a:ext cx="720080" cy="288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>
                  <a:solidFill>
                    <a:srgbClr val="016350"/>
                  </a:solidFill>
                  <a:latin typeface="Arial Black" panose="020B0A04020102020204" pitchFamily="34" charset="0"/>
                </a:rPr>
                <a:t>9 626</a:t>
              </a:r>
              <a:endParaRPr lang="ru-RU" sz="1100" dirty="0">
                <a:solidFill>
                  <a:srgbClr val="01635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7544" y="422793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22793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16350"/>
                </a:solidFill>
                <a:latin typeface="Candara" panose="020E0502030303020204" pitchFamily="34" charset="0"/>
              </a:rPr>
              <a:t>Помимо мер социальной поддержки, физические лица получают льготы по уплате имущественных налогов, установленных Налоговым кодексом Российской Федерации, законом Московской области, нормативными правовыми актами муниципального </a:t>
            </a:r>
            <a:r>
              <a:rPr lang="ru-RU" sz="1200" dirty="0" smtClean="0">
                <a:solidFill>
                  <a:srgbClr val="016350"/>
                </a:solidFill>
                <a:latin typeface="Candara" panose="020E0502030303020204" pitchFamily="34" charset="0"/>
              </a:rPr>
              <a:t>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5734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827584" y="516844"/>
            <a:ext cx="7024744" cy="8572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Структура расходов </a:t>
            </a:r>
            <a:r>
              <a:rPr lang="ru-RU" sz="3000" dirty="0" smtClean="0"/>
              <a:t>бюджета 2021</a:t>
            </a:r>
            <a:endParaRPr sz="3000" dirty="0"/>
          </a:p>
        </p:txBody>
      </p:sp>
      <p:sp>
        <p:nvSpPr>
          <p:cNvPr id="296" name="Google Shape;296;p29"/>
          <p:cNvSpPr txBox="1"/>
          <p:nvPr/>
        </p:nvSpPr>
        <p:spPr>
          <a:xfrm>
            <a:off x="7060894" y="1885798"/>
            <a:ext cx="161568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МУНИЦИПАЛЬНЫЕ ПРОГРАММЫ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1 744,06 </a:t>
            </a:r>
            <a:r>
              <a:rPr lang="ru-RU" sz="1200" dirty="0" err="1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  <a:endParaRPr sz="800" dirty="0">
              <a:solidFill>
                <a:srgbClr val="205A59"/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cxnSp>
        <p:nvCxnSpPr>
          <p:cNvPr id="297" name="Google Shape;297;p29"/>
          <p:cNvCxnSpPr/>
          <p:nvPr/>
        </p:nvCxnSpPr>
        <p:spPr>
          <a:xfrm flipH="1">
            <a:off x="5933724" y="2608177"/>
            <a:ext cx="85755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9"/>
          <p:cNvCxnSpPr/>
          <p:nvPr/>
        </p:nvCxnSpPr>
        <p:spPr>
          <a:xfrm>
            <a:off x="2339870" y="4195741"/>
            <a:ext cx="1715100" cy="0"/>
          </a:xfrm>
          <a:prstGeom prst="straightConnector1">
            <a:avLst/>
          </a:prstGeom>
          <a:noFill/>
          <a:ln w="9525" cap="flat" cmpd="sng">
            <a:solidFill>
              <a:srgbClr val="9EB3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9"/>
          <p:cNvSpPr txBox="1"/>
          <p:nvPr/>
        </p:nvSpPr>
        <p:spPr>
          <a:xfrm>
            <a:off x="353406" y="3794366"/>
            <a:ext cx="1867200" cy="80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НЕПРОГРАММНЫЕ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РАСХОДЫ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 53,24 </a:t>
            </a:r>
            <a:r>
              <a:rPr lang="ru-RU" sz="1200" dirty="0" err="1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млн.руб</a:t>
            </a:r>
            <a:r>
              <a:rPr lang="ru-RU" sz="1200" dirty="0" smtClean="0">
                <a:solidFill>
                  <a:srgbClr val="205A59"/>
                </a:solidFill>
                <a:latin typeface="+mn-lt"/>
                <a:ea typeface="Chivo"/>
                <a:cs typeface="Chivo"/>
                <a:sym typeface="Chivo"/>
              </a:rPr>
              <a:t>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5A59"/>
              </a:solidFill>
              <a:latin typeface="+mn-lt"/>
              <a:ea typeface="Chivo"/>
              <a:cs typeface="Chivo"/>
              <a:sym typeface="Chivo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468124" y="3830014"/>
            <a:ext cx="2472147" cy="716298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rgbClr val="602C5C">
                  <a:shade val="30000"/>
                  <a:satMod val="115000"/>
                </a:srgbClr>
              </a:gs>
              <a:gs pos="50000">
                <a:srgbClr val="602C5C">
                  <a:shade val="67500"/>
                  <a:satMod val="115000"/>
                </a:srgbClr>
              </a:gs>
              <a:gs pos="100000">
                <a:srgbClr val="602C5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3468125" y="1204021"/>
            <a:ext cx="2472146" cy="2808312"/>
          </a:xfrm>
          <a:prstGeom prst="can">
            <a:avLst>
              <a:gd name="adj" fmla="val 13053"/>
            </a:avLst>
          </a:prstGeom>
          <a:gradFill>
            <a:gsLst>
              <a:gs pos="0">
                <a:srgbClr val="A6D584"/>
              </a:gs>
              <a:gs pos="100000">
                <a:srgbClr val="2CA288"/>
              </a:gs>
              <a:gs pos="100000">
                <a:srgbClr val="A6D58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358" y="2464161"/>
            <a:ext cx="288032" cy="288032"/>
          </a:xfrm>
          <a:prstGeom prst="ellipse">
            <a:avLst/>
          </a:prstGeom>
          <a:solidFill>
            <a:srgbClr val="2C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67862" y="4051725"/>
            <a:ext cx="288032" cy="288032"/>
          </a:xfrm>
          <a:prstGeom prst="ellipse">
            <a:avLst/>
          </a:prstGeom>
          <a:solidFill>
            <a:srgbClr val="6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08022" y="1574096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4086275"/>
              </p:ext>
            </p:extLst>
          </p:nvPr>
        </p:nvGraphicFramePr>
        <p:xfrm>
          <a:off x="179512" y="267494"/>
          <a:ext cx="8784976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6" y="51470"/>
            <a:ext cx="9108504" cy="461665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14F40"/>
                </a:solidFill>
                <a:latin typeface="Roboto Slab" panose="020B0604020202020204" charset="0"/>
                <a:ea typeface="Roboto Slab" panose="020B0604020202020204" charset="0"/>
              </a:rPr>
              <a:t>Расходы на реализацию муниципальных программ</a:t>
            </a:r>
            <a:endParaRPr lang="ru-RU" sz="2400" b="1" dirty="0">
              <a:solidFill>
                <a:srgbClr val="014F4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411510"/>
            <a:ext cx="2411760" cy="369332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млн.руб</a:t>
            </a:r>
            <a:endParaRPr lang="ru-RU" sz="1800" b="1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539552" y="267494"/>
            <a:ext cx="8075240" cy="67514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14F40"/>
                </a:solidFill>
              </a:rPr>
              <a:t>Расходы бюджета в разрезе муниципальных программ</a:t>
            </a:r>
            <a:endParaRPr sz="2000" dirty="0">
              <a:solidFill>
                <a:srgbClr val="014F4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1828000"/>
            <a:ext cx="274940" cy="22322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09244"/>
              </p:ext>
            </p:extLst>
          </p:nvPr>
        </p:nvGraphicFramePr>
        <p:xfrm>
          <a:off x="539552" y="843558"/>
          <a:ext cx="8064896" cy="4019072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592288"/>
                <a:gridCol w="1264519"/>
                <a:gridCol w="1512550"/>
                <a:gridCol w="1399776"/>
                <a:gridCol w="1295763"/>
              </a:tblGrid>
              <a:tr h="230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Наименование программы 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2020 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2021</a:t>
                      </a:r>
                      <a:r>
                        <a:rPr lang="ru-RU" sz="800" baseline="0" dirty="0" smtClean="0">
                          <a:solidFill>
                            <a:srgbClr val="014F40"/>
                          </a:solidFill>
                          <a:effectLst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2022 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Объем финансирования на </a:t>
                      </a: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2023 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год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rgbClr val="FFFF99"/>
                    </a:solidFill>
                  </a:tcPr>
                </a:tc>
              </a:tr>
              <a:tr h="115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«Здравоохранение»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3 979,0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5 316,0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4 000,0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4 000,0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«Культура»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84 563,96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83 598,74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76 540,74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126 540,74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«Образование»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669 625,86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703 176,89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741 986,57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701</a:t>
                      </a:r>
                      <a:r>
                        <a:rPr lang="ru-RU" sz="700" baseline="0" dirty="0" smtClean="0">
                          <a:solidFill>
                            <a:srgbClr val="014F4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555,89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«Социальная защита населения»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25 429,7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30 289,51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29 802,93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30 252,93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«Спорт»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131 729,23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138 086,0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134 429,0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144 429,0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сельского хозяйства»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1 215,0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603,0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603,0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603,0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«Экология и окружающая среда»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2 230,0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2 550,0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1 550,0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1 550,0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29 331,41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36 595,0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35 502,0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35 502,0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«Жилище»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14 933,91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43 338,80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18 345,0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15</a:t>
                      </a:r>
                      <a:r>
                        <a:rPr lang="ru-RU" sz="700" baseline="0" dirty="0" smtClean="0">
                          <a:solidFill>
                            <a:srgbClr val="014F40"/>
                          </a:solidFill>
                          <a:effectLst/>
                        </a:rPr>
                        <a:t> 043,0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9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инженерной инфраструктуры и </a:t>
                      </a:r>
                      <a:r>
                        <a:rPr lang="ru-RU" sz="700" dirty="0" err="1">
                          <a:solidFill>
                            <a:srgbClr val="014F40"/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2 965,0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8 015,26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2 975,26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2 975,26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140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7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340 056,0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290 733,87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294 401,87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296 349,87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4064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23 045,28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24 343,65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20 099,65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19 837,65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89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29 968,57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27 110,0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27 068,0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19 817,0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«Муниципальная программа «Цифровое муниципальное образование»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65 648,33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58 718,0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58 092,0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57 120,0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172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«Архитектура и градостроительство»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911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5 245,13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945,13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945,13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172 812,77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285 341,0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167 700,0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235 899,0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230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14F40"/>
                          </a:solidFill>
                          <a:effectLst/>
                        </a:rPr>
                        <a:t>Муниципальная программа «Строительство объектов социальной инфраструктуры»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 smtClean="0">
                          <a:solidFill>
                            <a:srgbClr val="014F40"/>
                          </a:solidFill>
                          <a:effectLst/>
                        </a:rPr>
                        <a:t>25 000,0</a:t>
                      </a:r>
                      <a:endParaRPr lang="ru-RU" sz="7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  <a:tr h="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solidFill>
                            <a:srgbClr val="014F40"/>
                          </a:solidFill>
                          <a:effectLst/>
                        </a:rPr>
                        <a:t>Итого</a:t>
                      </a:r>
                      <a:endParaRPr lang="ru-RU" sz="800" b="1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1 598 945,02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1 744 060,84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1 615 041,14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1 718 420,46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595" marR="165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85" y="483518"/>
            <a:ext cx="9108504" cy="307777"/>
          </a:xfrm>
          <a:prstGeom prst="rect">
            <a:avLst/>
          </a:prstGeom>
          <a:noFill/>
          <a:effectLst>
            <a:outerShdw dist="38100" dir="960000" sx="126000" sy="126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18D72"/>
                </a:solidFill>
                <a:latin typeface="Roboto Slab" panose="020B0604020202020204" charset="0"/>
                <a:ea typeface="Roboto Slab" panose="020B0604020202020204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9855"/>
              </p:ext>
            </p:extLst>
          </p:nvPr>
        </p:nvGraphicFramePr>
        <p:xfrm>
          <a:off x="539551" y="771550"/>
          <a:ext cx="8064898" cy="4082442"/>
        </p:xfrm>
        <a:graphic>
          <a:graphicData uri="http://schemas.openxmlformats.org/drawingml/2006/table">
            <a:tbl>
              <a:tblPr firstRow="1" firstCol="1" bandRow="1">
                <a:tableStyleId>{61139746-484A-4F92-B0BD-B6926064FB0F}</a:tableStyleId>
              </a:tblPr>
              <a:tblGrid>
                <a:gridCol w="2588141"/>
                <a:gridCol w="1329095"/>
                <a:gridCol w="1382554"/>
                <a:gridCol w="1382554"/>
                <a:gridCol w="1382554"/>
              </a:tblGrid>
              <a:tr h="388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Наименование меры социальной поддержки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в </a:t>
                      </a: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2020 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году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в </a:t>
                      </a: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2021 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году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Объем  расходов, тыс. руб.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FFFF99"/>
                    </a:solidFill>
                  </a:tcPr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Возмещение расходов за </a:t>
                      </a:r>
                      <a:r>
                        <a:rPr lang="ru-RU" sz="800" dirty="0" err="1">
                          <a:solidFill>
                            <a:srgbClr val="014F40"/>
                          </a:solidFill>
                          <a:effectLst/>
                        </a:rPr>
                        <a:t>найм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 (</a:t>
                      </a:r>
                      <a:r>
                        <a:rPr lang="ru-RU" sz="800" dirty="0" err="1">
                          <a:solidFill>
                            <a:srgbClr val="014F40"/>
                          </a:solidFill>
                          <a:effectLst/>
                        </a:rPr>
                        <a:t>поднайм</a:t>
                      </a: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) жилых помещений врачам государственных учреждений здравоохранения городского округа Котельники Московской области 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16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</a:t>
                      </a:r>
                      <a:r>
                        <a:rPr lang="ru-RU" sz="800" baseline="0" dirty="0" smtClean="0">
                          <a:solidFill>
                            <a:srgbClr val="014F40"/>
                          </a:solidFill>
                          <a:effectLst/>
                        </a:rPr>
                        <a:t> 700,0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31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5 316,0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Предоставление гражданам субсидий на оплату жилого помещения и коммунальных услуг, в том числе на предоставление гражданам субсидий на оплату жилого помещения и коммунальных услуг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801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11 985,0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799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11 725,0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551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2 002,0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7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16 213,0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3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12 663,0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6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25 734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rgbClr val="014F40"/>
                          </a:solidFill>
                          <a:effectLst/>
                        </a:rPr>
                        <a:t>Выплаты ежегодной материальной помощи ко дню: Пожилых людей, Освобождения узников фашистских лагерей, Жертвам политических репрессий, Инвалидов, Защитника Отечества, Победы и т.д.)</a:t>
                      </a:r>
                      <a:endParaRPr lang="ru-RU" sz="80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2 055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2 064,0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947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953,0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  <a:tr h="64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14F40"/>
                          </a:solidFill>
                          <a:effectLst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2355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18 475,0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2101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14F40"/>
                          </a:solidFill>
                          <a:effectLst/>
                        </a:rPr>
                        <a:t>16 240,0</a:t>
                      </a:r>
                      <a:endParaRPr lang="ru-RU" sz="800" dirty="0">
                        <a:solidFill>
                          <a:srgbClr val="014F4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21" marR="265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534380" y="411510"/>
            <a:ext cx="7355160" cy="10934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Федеральные проекты реализуемые на территории города </a:t>
            </a:r>
            <a:br>
              <a:rPr lang="ru-RU" sz="1600" dirty="0" smtClean="0"/>
            </a:br>
            <a:r>
              <a:rPr lang="ru-RU" sz="1600" dirty="0" smtClean="0"/>
              <a:t>Котельники</a:t>
            </a:r>
            <a:endParaRPr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0191"/>
            <a:ext cx="1968930" cy="271576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635896" y="1707654"/>
            <a:ext cx="5040560" cy="339980"/>
            <a:chOff x="3635896" y="1707654"/>
            <a:chExt cx="5040560" cy="339980"/>
          </a:xfrm>
        </p:grpSpPr>
        <p:sp>
          <p:nvSpPr>
            <p:cNvPr id="385" name="Google Shape;385;p37"/>
            <p:cNvSpPr txBox="1"/>
            <p:nvPr/>
          </p:nvSpPr>
          <p:spPr>
            <a:xfrm>
              <a:off x="4211960" y="1737570"/>
              <a:ext cx="4464496" cy="280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Цифровое государственное управление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9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730221" y="3479207"/>
            <a:ext cx="5040560" cy="618156"/>
            <a:chOff x="3635896" y="1568566"/>
            <a:chExt cx="5040560" cy="618156"/>
          </a:xfrm>
        </p:grpSpPr>
        <p:sp>
          <p:nvSpPr>
            <p:cNvPr id="15" name="Google Shape;385;p37"/>
            <p:cNvSpPr txBox="1"/>
            <p:nvPr/>
          </p:nvSpPr>
          <p:spPr>
            <a:xfrm>
              <a:off x="4211960" y="1568566"/>
              <a:ext cx="4464496" cy="618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Формирование комфортной городской среды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16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608436" y="2328401"/>
            <a:ext cx="5040560" cy="840122"/>
            <a:chOff x="3635896" y="1477344"/>
            <a:chExt cx="5040560" cy="840122"/>
          </a:xfrm>
        </p:grpSpPr>
        <p:sp>
          <p:nvSpPr>
            <p:cNvPr id="21" name="Google Shape;385;p37"/>
            <p:cNvSpPr txBox="1"/>
            <p:nvPr/>
          </p:nvSpPr>
          <p:spPr>
            <a:xfrm>
              <a:off x="4211960" y="1477344"/>
              <a:ext cx="4464496" cy="840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ru-RU" sz="1800" dirty="0" smtClean="0">
                  <a:solidFill>
                    <a:srgbClr val="018169"/>
                  </a:solidFill>
                  <a:latin typeface="Candara" panose="020E0502030303020204" pitchFamily="34" charset="0"/>
                  <a:ea typeface="Chivo"/>
                  <a:cs typeface="Chivo"/>
                  <a:sym typeface="Chivo"/>
                </a:rPr>
                <a:t>Содействие занятости женщин – создание условий дошкольного образования для детей в возрасте до трех лет</a:t>
              </a:r>
              <a:endParaRPr sz="1800" dirty="0">
                <a:solidFill>
                  <a:srgbClr val="018169"/>
                </a:solidFill>
                <a:latin typeface="Candara" panose="020E0502030303020204" pitchFamily="34" charset="0"/>
                <a:ea typeface="Chivo"/>
                <a:cs typeface="Chivo"/>
                <a:sym typeface="Chivo"/>
              </a:endParaRPr>
            </a:p>
          </p:txBody>
        </p:sp>
        <p:sp>
          <p:nvSpPr>
            <p:cNvPr id="22" name="Google Shape;607;p38"/>
            <p:cNvSpPr/>
            <p:nvPr/>
          </p:nvSpPr>
          <p:spPr>
            <a:xfrm>
              <a:off x="3635896" y="1707654"/>
              <a:ext cx="339959" cy="339980"/>
            </a:xfrm>
            <a:custGeom>
              <a:avLst/>
              <a:gdLst/>
              <a:ahLst/>
              <a:cxnLst/>
              <a:rect l="l" t="t" r="r" b="b"/>
              <a:pathLst>
                <a:path w="16266" h="16267" extrusionOk="0">
                  <a:moveTo>
                    <a:pt x="11503" y="5349"/>
                  </a:moveTo>
                  <a:lnTo>
                    <a:pt x="11650" y="5398"/>
                  </a:lnTo>
                  <a:lnTo>
                    <a:pt x="11796" y="5447"/>
                  </a:lnTo>
                  <a:lnTo>
                    <a:pt x="11919" y="5545"/>
                  </a:lnTo>
                  <a:lnTo>
                    <a:pt x="12065" y="5691"/>
                  </a:lnTo>
                  <a:lnTo>
                    <a:pt x="12163" y="5838"/>
                  </a:lnTo>
                  <a:lnTo>
                    <a:pt x="12212" y="6033"/>
                  </a:lnTo>
                  <a:lnTo>
                    <a:pt x="12236" y="6229"/>
                  </a:lnTo>
                  <a:lnTo>
                    <a:pt x="12236" y="6375"/>
                  </a:lnTo>
                  <a:lnTo>
                    <a:pt x="12187" y="6522"/>
                  </a:lnTo>
                  <a:lnTo>
                    <a:pt x="12138" y="6644"/>
                  </a:lnTo>
                  <a:lnTo>
                    <a:pt x="12041" y="6766"/>
                  </a:lnTo>
                  <a:lnTo>
                    <a:pt x="7938" y="10893"/>
                  </a:lnTo>
                  <a:lnTo>
                    <a:pt x="7816" y="11015"/>
                  </a:lnTo>
                  <a:lnTo>
                    <a:pt x="7645" y="11113"/>
                  </a:lnTo>
                  <a:lnTo>
                    <a:pt x="7474" y="11186"/>
                  </a:lnTo>
                  <a:lnTo>
                    <a:pt x="7303" y="11211"/>
                  </a:lnTo>
                  <a:lnTo>
                    <a:pt x="7083" y="11211"/>
                  </a:lnTo>
                  <a:lnTo>
                    <a:pt x="6912" y="11162"/>
                  </a:lnTo>
                  <a:lnTo>
                    <a:pt x="6765" y="11064"/>
                  </a:lnTo>
                  <a:lnTo>
                    <a:pt x="6619" y="10967"/>
                  </a:lnTo>
                  <a:lnTo>
                    <a:pt x="4567" y="8915"/>
                  </a:lnTo>
                  <a:lnTo>
                    <a:pt x="4470" y="8769"/>
                  </a:lnTo>
                  <a:lnTo>
                    <a:pt x="4372" y="8622"/>
                  </a:lnTo>
                  <a:lnTo>
                    <a:pt x="4323" y="8451"/>
                  </a:lnTo>
                  <a:lnTo>
                    <a:pt x="4323" y="8280"/>
                  </a:lnTo>
                  <a:lnTo>
                    <a:pt x="4323" y="8109"/>
                  </a:lnTo>
                  <a:lnTo>
                    <a:pt x="4372" y="7938"/>
                  </a:lnTo>
                  <a:lnTo>
                    <a:pt x="4470" y="7792"/>
                  </a:lnTo>
                  <a:lnTo>
                    <a:pt x="4567" y="7670"/>
                  </a:lnTo>
                  <a:lnTo>
                    <a:pt x="4714" y="7547"/>
                  </a:lnTo>
                  <a:lnTo>
                    <a:pt x="4860" y="7474"/>
                  </a:lnTo>
                  <a:lnTo>
                    <a:pt x="5031" y="7425"/>
                  </a:lnTo>
                  <a:lnTo>
                    <a:pt x="5202" y="7401"/>
                  </a:lnTo>
                  <a:lnTo>
                    <a:pt x="5373" y="7425"/>
                  </a:lnTo>
                  <a:lnTo>
                    <a:pt x="5520" y="7474"/>
                  </a:lnTo>
                  <a:lnTo>
                    <a:pt x="5691" y="7547"/>
                  </a:lnTo>
                  <a:lnTo>
                    <a:pt x="5813" y="7670"/>
                  </a:lnTo>
                  <a:lnTo>
                    <a:pt x="7181" y="9013"/>
                  </a:lnTo>
                  <a:lnTo>
                    <a:pt x="10673" y="5667"/>
                  </a:lnTo>
                  <a:lnTo>
                    <a:pt x="10820" y="5520"/>
                  </a:lnTo>
                  <a:lnTo>
                    <a:pt x="10991" y="5423"/>
                  </a:lnTo>
                  <a:lnTo>
                    <a:pt x="11161" y="5374"/>
                  </a:lnTo>
                  <a:lnTo>
                    <a:pt x="11357" y="5349"/>
                  </a:lnTo>
                  <a:close/>
                  <a:moveTo>
                    <a:pt x="7718" y="1"/>
                  </a:moveTo>
                  <a:lnTo>
                    <a:pt x="7303" y="50"/>
                  </a:lnTo>
                  <a:lnTo>
                    <a:pt x="6887" y="98"/>
                  </a:lnTo>
                  <a:lnTo>
                    <a:pt x="6497" y="172"/>
                  </a:lnTo>
                  <a:lnTo>
                    <a:pt x="6106" y="245"/>
                  </a:lnTo>
                  <a:lnTo>
                    <a:pt x="5715" y="367"/>
                  </a:lnTo>
                  <a:lnTo>
                    <a:pt x="5349" y="489"/>
                  </a:lnTo>
                  <a:lnTo>
                    <a:pt x="4958" y="636"/>
                  </a:lnTo>
                  <a:lnTo>
                    <a:pt x="4616" y="807"/>
                  </a:lnTo>
                  <a:lnTo>
                    <a:pt x="4250" y="978"/>
                  </a:lnTo>
                  <a:lnTo>
                    <a:pt x="3908" y="1173"/>
                  </a:lnTo>
                  <a:lnTo>
                    <a:pt x="3590" y="1393"/>
                  </a:lnTo>
                  <a:lnTo>
                    <a:pt x="3273" y="1613"/>
                  </a:lnTo>
                  <a:lnTo>
                    <a:pt x="2955" y="1857"/>
                  </a:lnTo>
                  <a:lnTo>
                    <a:pt x="2662" y="2125"/>
                  </a:lnTo>
                  <a:lnTo>
                    <a:pt x="2394" y="2394"/>
                  </a:lnTo>
                  <a:lnTo>
                    <a:pt x="2125" y="2663"/>
                  </a:lnTo>
                  <a:lnTo>
                    <a:pt x="1856" y="2956"/>
                  </a:lnTo>
                  <a:lnTo>
                    <a:pt x="1612" y="3273"/>
                  </a:lnTo>
                  <a:lnTo>
                    <a:pt x="1392" y="3591"/>
                  </a:lnTo>
                  <a:lnTo>
                    <a:pt x="1172" y="3908"/>
                  </a:lnTo>
                  <a:lnTo>
                    <a:pt x="977" y="4250"/>
                  </a:lnTo>
                  <a:lnTo>
                    <a:pt x="806" y="4617"/>
                  </a:lnTo>
                  <a:lnTo>
                    <a:pt x="635" y="4959"/>
                  </a:lnTo>
                  <a:lnTo>
                    <a:pt x="489" y="5349"/>
                  </a:lnTo>
                  <a:lnTo>
                    <a:pt x="366" y="5716"/>
                  </a:lnTo>
                  <a:lnTo>
                    <a:pt x="244" y="6106"/>
                  </a:lnTo>
                  <a:lnTo>
                    <a:pt x="171" y="6497"/>
                  </a:lnTo>
                  <a:lnTo>
                    <a:pt x="98" y="6888"/>
                  </a:lnTo>
                  <a:lnTo>
                    <a:pt x="49" y="7303"/>
                  </a:lnTo>
                  <a:lnTo>
                    <a:pt x="0" y="7718"/>
                  </a:lnTo>
                  <a:lnTo>
                    <a:pt x="0" y="8134"/>
                  </a:lnTo>
                  <a:lnTo>
                    <a:pt x="0" y="8549"/>
                  </a:lnTo>
                  <a:lnTo>
                    <a:pt x="49" y="8964"/>
                  </a:lnTo>
                  <a:lnTo>
                    <a:pt x="98" y="9379"/>
                  </a:lnTo>
                  <a:lnTo>
                    <a:pt x="171" y="9770"/>
                  </a:lnTo>
                  <a:lnTo>
                    <a:pt x="244" y="10161"/>
                  </a:lnTo>
                  <a:lnTo>
                    <a:pt x="366" y="10551"/>
                  </a:lnTo>
                  <a:lnTo>
                    <a:pt x="489" y="10918"/>
                  </a:lnTo>
                  <a:lnTo>
                    <a:pt x="635" y="11309"/>
                  </a:lnTo>
                  <a:lnTo>
                    <a:pt x="806" y="11650"/>
                  </a:lnTo>
                  <a:lnTo>
                    <a:pt x="977" y="12017"/>
                  </a:lnTo>
                  <a:lnTo>
                    <a:pt x="1172" y="12359"/>
                  </a:lnTo>
                  <a:lnTo>
                    <a:pt x="1392" y="12676"/>
                  </a:lnTo>
                  <a:lnTo>
                    <a:pt x="1612" y="12994"/>
                  </a:lnTo>
                  <a:lnTo>
                    <a:pt x="1856" y="13311"/>
                  </a:lnTo>
                  <a:lnTo>
                    <a:pt x="2125" y="13604"/>
                  </a:lnTo>
                  <a:lnTo>
                    <a:pt x="2394" y="13873"/>
                  </a:lnTo>
                  <a:lnTo>
                    <a:pt x="2662" y="14142"/>
                  </a:lnTo>
                  <a:lnTo>
                    <a:pt x="2955" y="14410"/>
                  </a:lnTo>
                  <a:lnTo>
                    <a:pt x="3273" y="14655"/>
                  </a:lnTo>
                  <a:lnTo>
                    <a:pt x="3590" y="14874"/>
                  </a:lnTo>
                  <a:lnTo>
                    <a:pt x="3908" y="15094"/>
                  </a:lnTo>
                  <a:lnTo>
                    <a:pt x="4250" y="15290"/>
                  </a:lnTo>
                  <a:lnTo>
                    <a:pt x="4616" y="15460"/>
                  </a:lnTo>
                  <a:lnTo>
                    <a:pt x="4958" y="15631"/>
                  </a:lnTo>
                  <a:lnTo>
                    <a:pt x="5349" y="15778"/>
                  </a:lnTo>
                  <a:lnTo>
                    <a:pt x="5715" y="15900"/>
                  </a:lnTo>
                  <a:lnTo>
                    <a:pt x="6106" y="16022"/>
                  </a:lnTo>
                  <a:lnTo>
                    <a:pt x="6497" y="16095"/>
                  </a:lnTo>
                  <a:lnTo>
                    <a:pt x="6887" y="16169"/>
                  </a:lnTo>
                  <a:lnTo>
                    <a:pt x="7303" y="16218"/>
                  </a:lnTo>
                  <a:lnTo>
                    <a:pt x="7718" y="16266"/>
                  </a:lnTo>
                  <a:lnTo>
                    <a:pt x="8548" y="16266"/>
                  </a:lnTo>
                  <a:lnTo>
                    <a:pt x="8963" y="16218"/>
                  </a:lnTo>
                  <a:lnTo>
                    <a:pt x="9379" y="16169"/>
                  </a:lnTo>
                  <a:lnTo>
                    <a:pt x="9769" y="16095"/>
                  </a:lnTo>
                  <a:lnTo>
                    <a:pt x="10160" y="16022"/>
                  </a:lnTo>
                  <a:lnTo>
                    <a:pt x="10551" y="15900"/>
                  </a:lnTo>
                  <a:lnTo>
                    <a:pt x="10942" y="15778"/>
                  </a:lnTo>
                  <a:lnTo>
                    <a:pt x="11308" y="15631"/>
                  </a:lnTo>
                  <a:lnTo>
                    <a:pt x="11650" y="15460"/>
                  </a:lnTo>
                  <a:lnTo>
                    <a:pt x="12016" y="15290"/>
                  </a:lnTo>
                  <a:lnTo>
                    <a:pt x="12358" y="15094"/>
                  </a:lnTo>
                  <a:lnTo>
                    <a:pt x="12676" y="14874"/>
                  </a:lnTo>
                  <a:lnTo>
                    <a:pt x="12993" y="14655"/>
                  </a:lnTo>
                  <a:lnTo>
                    <a:pt x="13311" y="14410"/>
                  </a:lnTo>
                  <a:lnTo>
                    <a:pt x="13604" y="14142"/>
                  </a:lnTo>
                  <a:lnTo>
                    <a:pt x="13872" y="13873"/>
                  </a:lnTo>
                  <a:lnTo>
                    <a:pt x="14166" y="13604"/>
                  </a:lnTo>
                  <a:lnTo>
                    <a:pt x="14410" y="13311"/>
                  </a:lnTo>
                  <a:lnTo>
                    <a:pt x="14654" y="12994"/>
                  </a:lnTo>
                  <a:lnTo>
                    <a:pt x="14874" y="12676"/>
                  </a:lnTo>
                  <a:lnTo>
                    <a:pt x="15094" y="12359"/>
                  </a:lnTo>
                  <a:lnTo>
                    <a:pt x="15289" y="12017"/>
                  </a:lnTo>
                  <a:lnTo>
                    <a:pt x="15460" y="11650"/>
                  </a:lnTo>
                  <a:lnTo>
                    <a:pt x="15631" y="11309"/>
                  </a:lnTo>
                  <a:lnTo>
                    <a:pt x="15777" y="10918"/>
                  </a:lnTo>
                  <a:lnTo>
                    <a:pt x="15900" y="10551"/>
                  </a:lnTo>
                  <a:lnTo>
                    <a:pt x="16022" y="10161"/>
                  </a:lnTo>
                  <a:lnTo>
                    <a:pt x="16095" y="9770"/>
                  </a:lnTo>
                  <a:lnTo>
                    <a:pt x="16168" y="9379"/>
                  </a:lnTo>
                  <a:lnTo>
                    <a:pt x="16217" y="8964"/>
                  </a:lnTo>
                  <a:lnTo>
                    <a:pt x="16266" y="8549"/>
                  </a:lnTo>
                  <a:lnTo>
                    <a:pt x="16266" y="8134"/>
                  </a:lnTo>
                  <a:lnTo>
                    <a:pt x="16266" y="7718"/>
                  </a:lnTo>
                  <a:lnTo>
                    <a:pt x="16217" y="7303"/>
                  </a:lnTo>
                  <a:lnTo>
                    <a:pt x="16168" y="6888"/>
                  </a:lnTo>
                  <a:lnTo>
                    <a:pt x="16095" y="6497"/>
                  </a:lnTo>
                  <a:lnTo>
                    <a:pt x="16022" y="6106"/>
                  </a:lnTo>
                  <a:lnTo>
                    <a:pt x="15900" y="5716"/>
                  </a:lnTo>
                  <a:lnTo>
                    <a:pt x="15777" y="5349"/>
                  </a:lnTo>
                  <a:lnTo>
                    <a:pt x="15631" y="4959"/>
                  </a:lnTo>
                  <a:lnTo>
                    <a:pt x="15460" y="4617"/>
                  </a:lnTo>
                  <a:lnTo>
                    <a:pt x="15289" y="4250"/>
                  </a:lnTo>
                  <a:lnTo>
                    <a:pt x="15094" y="3908"/>
                  </a:lnTo>
                  <a:lnTo>
                    <a:pt x="14874" y="3591"/>
                  </a:lnTo>
                  <a:lnTo>
                    <a:pt x="14654" y="3273"/>
                  </a:lnTo>
                  <a:lnTo>
                    <a:pt x="14410" y="2956"/>
                  </a:lnTo>
                  <a:lnTo>
                    <a:pt x="14166" y="2663"/>
                  </a:lnTo>
                  <a:lnTo>
                    <a:pt x="13872" y="2394"/>
                  </a:lnTo>
                  <a:lnTo>
                    <a:pt x="13604" y="2125"/>
                  </a:lnTo>
                  <a:lnTo>
                    <a:pt x="13311" y="1857"/>
                  </a:lnTo>
                  <a:lnTo>
                    <a:pt x="12993" y="1613"/>
                  </a:lnTo>
                  <a:lnTo>
                    <a:pt x="12676" y="1393"/>
                  </a:lnTo>
                  <a:lnTo>
                    <a:pt x="12358" y="1173"/>
                  </a:lnTo>
                  <a:lnTo>
                    <a:pt x="12016" y="978"/>
                  </a:lnTo>
                  <a:lnTo>
                    <a:pt x="11650" y="807"/>
                  </a:lnTo>
                  <a:lnTo>
                    <a:pt x="11308" y="636"/>
                  </a:lnTo>
                  <a:lnTo>
                    <a:pt x="10942" y="489"/>
                  </a:lnTo>
                  <a:lnTo>
                    <a:pt x="10551" y="367"/>
                  </a:lnTo>
                  <a:lnTo>
                    <a:pt x="10160" y="245"/>
                  </a:lnTo>
                  <a:lnTo>
                    <a:pt x="9769" y="172"/>
                  </a:lnTo>
                  <a:lnTo>
                    <a:pt x="9379" y="98"/>
                  </a:lnTo>
                  <a:lnTo>
                    <a:pt x="8963" y="50"/>
                  </a:lnTo>
                  <a:lnTo>
                    <a:pt x="8548" y="1"/>
                  </a:lnTo>
                  <a:close/>
                </a:path>
              </a:pathLst>
            </a:custGeom>
            <a:solidFill>
              <a:srgbClr val="49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539551" y="387894"/>
            <a:ext cx="8604449" cy="7715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1600" dirty="0" smtClean="0">
                <a:solidFill>
                  <a:srgbClr val="014F40"/>
                </a:solidFill>
              </a:rPr>
              <a:t>Другие общественно значимые проекты, </a:t>
            </a:r>
            <a:r>
              <a:rPr lang="ru-RU" sz="1600" dirty="0">
                <a:solidFill>
                  <a:srgbClr val="014F40"/>
                </a:solidFill>
              </a:rPr>
              <a:t>реализуемые на территории </a:t>
            </a:r>
            <a:r>
              <a:rPr lang="ru-RU" sz="1600" dirty="0" smtClean="0">
                <a:solidFill>
                  <a:srgbClr val="014F40"/>
                </a:solidFill>
              </a:rPr>
              <a:t>города</a:t>
            </a:r>
            <a:endParaRPr sz="1600" dirty="0">
              <a:solidFill>
                <a:srgbClr val="014F4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4808" y="1156586"/>
            <a:ext cx="8751739" cy="3857533"/>
            <a:chOff x="323528" y="1174181"/>
            <a:chExt cx="8751739" cy="385753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74181"/>
              <a:ext cx="2808312" cy="190162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177039"/>
              <a:ext cx="2808312" cy="190162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967" y="1177039"/>
              <a:ext cx="2592288" cy="1901626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338824" y="3231804"/>
              <a:ext cx="8736443" cy="1799910"/>
              <a:chOff x="338824" y="3131606"/>
              <a:chExt cx="8736443" cy="179991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338824" y="3131606"/>
                <a:ext cx="2808312" cy="1799910"/>
                <a:chOff x="475776" y="1596262"/>
                <a:chExt cx="5616624" cy="3384376"/>
              </a:xfrm>
            </p:grpSpPr>
            <p:sp>
              <p:nvSpPr>
                <p:cNvPr id="8" name="Скругленный прямоугольник 7"/>
                <p:cNvSpPr/>
                <p:nvPr/>
              </p:nvSpPr>
              <p:spPr>
                <a:xfrm>
                  <a:off x="475776" y="1596262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rgbClr val="01A183">
                        <a:alpha val="82000"/>
                      </a:srgbClr>
                    </a:gs>
                    <a:gs pos="76000">
                      <a:srgbClr val="B2E282">
                        <a:lumMod val="100000"/>
                        <a:alpha val="94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55796" y="1783796"/>
                  <a:ext cx="5256584" cy="300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Ремонт фасада и кровли школы №1 </a:t>
                  </a:r>
                </a:p>
                <a:p>
                  <a:pPr algn="ctr"/>
                  <a:r>
                    <a:rPr lang="ru-RU" b="1" dirty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в</a:t>
                  </a:r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 </a:t>
                  </a:r>
                  <a:r>
                    <a:rPr lang="ru-RU" b="1" dirty="0" err="1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мкр.Силикат</a:t>
                  </a:r>
                  <a:endParaRPr lang="ru-RU" b="1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2021 год - 20 миллионов рублей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Окончание работ– 2021 год</a:t>
                  </a: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3321256" y="3131606"/>
                <a:ext cx="2808312" cy="1799910"/>
                <a:chOff x="475776" y="1596262"/>
                <a:chExt cx="5616624" cy="3384376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475776" y="1596262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rgbClr val="01A183">
                        <a:alpha val="82000"/>
                      </a:srgbClr>
                    </a:gs>
                    <a:gs pos="76000">
                      <a:srgbClr val="B2E282">
                        <a:lumMod val="100000"/>
                        <a:alpha val="94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55796" y="1783796"/>
                  <a:ext cx="5256584" cy="3009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Капитальный ремонт детского сада «</a:t>
                  </a:r>
                  <a:r>
                    <a:rPr lang="ru-RU" b="1" dirty="0" err="1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Семицветик</a:t>
                  </a:r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»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2023 год –50 миллионов рублей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Окончание работ– 2023 год</a:t>
                  </a: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6266955" y="3131606"/>
                <a:ext cx="2808312" cy="1799910"/>
                <a:chOff x="6062374" y="1309704"/>
                <a:chExt cx="5616624" cy="3384376"/>
              </a:xfrm>
            </p:grpSpPr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6062374" y="1309704"/>
                  <a:ext cx="5616624" cy="3384376"/>
                </a:xfrm>
                <a:prstGeom prst="roundRect">
                  <a:avLst/>
                </a:prstGeom>
                <a:gradFill>
                  <a:gsLst>
                    <a:gs pos="0">
                      <a:srgbClr val="01A183">
                        <a:alpha val="82000"/>
                      </a:srgbClr>
                    </a:gs>
                    <a:gs pos="76000">
                      <a:srgbClr val="B2E282">
                        <a:lumMod val="100000"/>
                        <a:alpha val="94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242394" y="1497238"/>
                  <a:ext cx="5256584" cy="260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Капитальный ремонт Дома культуры «БЕЛАЯ ДАЧА»</a:t>
                  </a: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2023 год – 50 </a:t>
                  </a:r>
                  <a:r>
                    <a:rPr lang="ru-RU" dirty="0" err="1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млн.руб</a:t>
                  </a:r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endParaRPr lang="ru-RU" dirty="0" smtClean="0">
                    <a:solidFill>
                      <a:srgbClr val="014F40"/>
                    </a:solidFill>
                    <a:latin typeface="Candara" panose="020E0502030303020204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014F40"/>
                      </a:solidFill>
                      <a:latin typeface="Candara" panose="020E0502030303020204" pitchFamily="34" charset="0"/>
                    </a:rPr>
                    <a:t>Окончание работ– 2023 год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68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827584" y="699542"/>
            <a:ext cx="7355160" cy="8054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800" dirty="0" smtClean="0"/>
              <a:t>Контактная информация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213970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14F40"/>
                </a:solidFill>
              </a:rPr>
              <a:t>Администрация городского округа Котельники Московской области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140055, Московская область, </a:t>
            </a:r>
            <a:r>
              <a:rPr lang="ru-RU" dirty="0" err="1" smtClean="0">
                <a:solidFill>
                  <a:srgbClr val="014F40"/>
                </a:solidFill>
              </a:rPr>
              <a:t>г.Котельники</a:t>
            </a:r>
            <a:r>
              <a:rPr lang="ru-RU" dirty="0" smtClean="0">
                <a:solidFill>
                  <a:srgbClr val="014F40"/>
                </a:solidFill>
              </a:rPr>
              <a:t>, ул. Дзержинское шоссе, д.5/4</a:t>
            </a:r>
          </a:p>
          <a:p>
            <a:endParaRPr lang="ru-RU" dirty="0">
              <a:solidFill>
                <a:srgbClr val="014F40"/>
              </a:solidFill>
            </a:endParaRPr>
          </a:p>
          <a:p>
            <a:r>
              <a:rPr lang="ru-RU" dirty="0" smtClean="0">
                <a:solidFill>
                  <a:srgbClr val="014F40"/>
                </a:solidFill>
              </a:rPr>
              <a:t>8-495-554-45-08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8-495-559-31-11 (факс)</a:t>
            </a:r>
          </a:p>
          <a:p>
            <a:endParaRPr lang="ru-RU" dirty="0">
              <a:solidFill>
                <a:srgbClr val="014F40"/>
              </a:solidFill>
            </a:endParaRPr>
          </a:p>
          <a:p>
            <a:r>
              <a:rPr lang="ru-RU" u="sng" dirty="0" smtClean="0">
                <a:solidFill>
                  <a:srgbClr val="014F40"/>
                </a:solidFill>
              </a:rPr>
              <a:t>Управление финансов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8-495-559-97-55, 8-495-553-70-77</a:t>
            </a:r>
          </a:p>
          <a:p>
            <a:r>
              <a:rPr lang="en-US" dirty="0" smtClean="0">
                <a:solidFill>
                  <a:srgbClr val="014F40"/>
                </a:solidFill>
              </a:rPr>
              <a:t>e-mail</a:t>
            </a:r>
            <a:r>
              <a:rPr lang="ru-RU" dirty="0" smtClean="0">
                <a:solidFill>
                  <a:srgbClr val="014F40"/>
                </a:solidFill>
              </a:rPr>
              <a:t>: </a:t>
            </a:r>
            <a:r>
              <a:rPr lang="en-US" dirty="0" smtClean="0">
                <a:solidFill>
                  <a:srgbClr val="014F40"/>
                </a:solidFill>
                <a:hlinkClick r:id="rId3"/>
              </a:rPr>
              <a:t>fko.kotel@yandex.ru</a:t>
            </a:r>
            <a:endParaRPr lang="en-US" dirty="0" smtClean="0">
              <a:solidFill>
                <a:srgbClr val="014F40"/>
              </a:solidFill>
            </a:endParaRPr>
          </a:p>
          <a:p>
            <a:endParaRPr lang="en-US" dirty="0">
              <a:solidFill>
                <a:srgbClr val="014F40"/>
              </a:solidFill>
            </a:endParaRPr>
          </a:p>
          <a:p>
            <a:r>
              <a:rPr lang="ru-RU" dirty="0" smtClean="0">
                <a:solidFill>
                  <a:srgbClr val="014F40"/>
                </a:solidFill>
              </a:rPr>
              <a:t>График работы финансового органа: 9:00 - 18:00 </a:t>
            </a:r>
            <a:r>
              <a:rPr lang="ru-RU" dirty="0" err="1" smtClean="0">
                <a:solidFill>
                  <a:srgbClr val="014F40"/>
                </a:solidFill>
              </a:rPr>
              <a:t>пн</a:t>
            </a:r>
            <a:r>
              <a:rPr lang="ru-RU" dirty="0" smtClean="0">
                <a:solidFill>
                  <a:srgbClr val="014F40"/>
                </a:solidFill>
              </a:rPr>
              <a:t>-пт.</a:t>
            </a:r>
          </a:p>
          <a:p>
            <a:r>
              <a:rPr lang="ru-RU" dirty="0" smtClean="0">
                <a:solidFill>
                  <a:srgbClr val="014F40"/>
                </a:solidFill>
              </a:rPr>
              <a:t>Часы приема: 15:00 – 18:00 </a:t>
            </a:r>
            <a:r>
              <a:rPr lang="ru-RU" dirty="0" err="1" smtClean="0">
                <a:solidFill>
                  <a:srgbClr val="014F40"/>
                </a:solidFill>
              </a:rPr>
              <a:t>пн-пт</a:t>
            </a:r>
            <a:endParaRPr lang="ru-RU" dirty="0">
              <a:solidFill>
                <a:srgbClr val="014F4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7774"/>
            <a:ext cx="1477088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611560" y="411510"/>
            <a:ext cx="548640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задачи и приоритеты бюджетной политики</a:t>
            </a:r>
            <a:endParaRPr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23678"/>
            <a:ext cx="8496944" cy="2880320"/>
          </a:xfrm>
        </p:spPr>
        <p:txBody>
          <a:bodyPr/>
          <a:lstStyle/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Реализация Указов и поручений Президента РФ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Исполнение поручений Губернатора Московской области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Исполнение поручений Главы городского округа Котельники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Открытость и прозрачность бюджетных данных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Планирование расходов в рамках муниципальных программ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Повышение эффективности бюджетных расходов</a:t>
            </a:r>
          </a:p>
          <a:p>
            <a:r>
              <a:rPr lang="ru-RU" sz="2000" dirty="0" smtClean="0">
                <a:solidFill>
                  <a:srgbClr val="1A4A49"/>
                </a:solidFill>
                <a:latin typeface="Candara" panose="020E0502030303020204" pitchFamily="34" charset="0"/>
              </a:rPr>
              <a:t>Обеспечение в приоритетном порядке социально-значимых расходов</a:t>
            </a:r>
          </a:p>
          <a:p>
            <a:endParaRPr lang="ru-RU" dirty="0" smtClean="0">
              <a:solidFill>
                <a:srgbClr val="1A4A49"/>
              </a:solidFill>
              <a:latin typeface="Candara" panose="020E0502030303020204" pitchFamily="34" charset="0"/>
            </a:endParaRPr>
          </a:p>
          <a:p>
            <a:endParaRPr lang="ru-RU" dirty="0">
              <a:solidFill>
                <a:srgbClr val="1A4A49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645796" y="322442"/>
            <a:ext cx="5486400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Основные понятия</a:t>
            </a:r>
            <a:endParaRPr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70312" y="627534"/>
            <a:ext cx="8208912" cy="4233003"/>
            <a:chOff x="272666" y="852700"/>
            <a:chExt cx="8424936" cy="423300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72666" y="852700"/>
              <a:ext cx="8424936" cy="4233003"/>
              <a:chOff x="1524000" y="1003040"/>
              <a:chExt cx="6105985" cy="3137417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2698699" y="2952632"/>
                <a:ext cx="1383792" cy="1187825"/>
              </a:xfrm>
              <a:custGeom>
                <a:avLst/>
                <a:gdLst>
                  <a:gd name="connsiteX0" fmla="*/ 0 w 1383792"/>
                  <a:gd name="connsiteY0" fmla="*/ 593913 h 1187825"/>
                  <a:gd name="connsiteX1" fmla="*/ 296956 w 1383792"/>
                  <a:gd name="connsiteY1" fmla="*/ 0 h 1187825"/>
                  <a:gd name="connsiteX2" fmla="*/ 1086836 w 1383792"/>
                  <a:gd name="connsiteY2" fmla="*/ 0 h 1187825"/>
                  <a:gd name="connsiteX3" fmla="*/ 1383792 w 1383792"/>
                  <a:gd name="connsiteY3" fmla="*/ 593913 h 1187825"/>
                  <a:gd name="connsiteX4" fmla="*/ 1086836 w 1383792"/>
                  <a:gd name="connsiteY4" fmla="*/ 1187825 h 1187825"/>
                  <a:gd name="connsiteX5" fmla="*/ 296956 w 1383792"/>
                  <a:gd name="connsiteY5" fmla="*/ 1187825 h 1187825"/>
                  <a:gd name="connsiteX6" fmla="*/ 0 w 1383792"/>
                  <a:gd name="connsiteY6" fmla="*/ 593913 h 118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792" h="1187825">
                    <a:moveTo>
                      <a:pt x="0" y="593913"/>
                    </a:moveTo>
                    <a:lnTo>
                      <a:pt x="296956" y="0"/>
                    </a:lnTo>
                    <a:lnTo>
                      <a:pt x="1086836" y="0"/>
                    </a:lnTo>
                    <a:lnTo>
                      <a:pt x="1383792" y="593913"/>
                    </a:lnTo>
                    <a:lnTo>
                      <a:pt x="1086836" y="1187825"/>
                    </a:lnTo>
                    <a:lnTo>
                      <a:pt x="296956" y="1187825"/>
                    </a:lnTo>
                    <a:lnTo>
                      <a:pt x="0" y="593913"/>
                    </a:lnTo>
                    <a:close/>
                  </a:path>
                </a:pathLst>
              </a:custGeom>
              <a:solidFill>
                <a:srgbClr val="71CD9B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4301" tIns="214433" rIns="214301" bIns="214433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ru-RU" sz="1000" b="1" dirty="0">
                    <a:solidFill>
                      <a:srgbClr val="016350"/>
                    </a:solidFill>
                    <a:latin typeface="Candara" panose="020E0502030303020204" pitchFamily="34" charset="0"/>
                  </a:rPr>
                  <a:t>Доходы бюджета </a:t>
                </a:r>
                <a:r>
                  <a:rPr lang="ru-RU" sz="1000" dirty="0">
                    <a:solidFill>
                      <a:srgbClr val="016350"/>
                    </a:solidFill>
                    <a:latin typeface="Candara" panose="020E0502030303020204" pitchFamily="34" charset="0"/>
                  </a:rPr>
                  <a:t>-поступающие в бюджет денежные средства</a:t>
                </a:r>
              </a:p>
            </p:txBody>
          </p:sp>
          <p:sp>
            <p:nvSpPr>
              <p:cNvPr id="9" name="Шестиугольник 8"/>
              <p:cNvSpPr/>
              <p:nvPr/>
            </p:nvSpPr>
            <p:spPr>
              <a:xfrm>
                <a:off x="1524000" y="2306952"/>
                <a:ext cx="1383792" cy="118782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99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олилиния 10"/>
              <p:cNvSpPr/>
              <p:nvPr/>
            </p:nvSpPr>
            <p:spPr>
              <a:xfrm>
                <a:off x="3872179" y="2297853"/>
                <a:ext cx="1383792" cy="1187825"/>
              </a:xfrm>
              <a:custGeom>
                <a:avLst/>
                <a:gdLst>
                  <a:gd name="connsiteX0" fmla="*/ 0 w 1383792"/>
                  <a:gd name="connsiteY0" fmla="*/ 593913 h 1187825"/>
                  <a:gd name="connsiteX1" fmla="*/ 296956 w 1383792"/>
                  <a:gd name="connsiteY1" fmla="*/ 0 h 1187825"/>
                  <a:gd name="connsiteX2" fmla="*/ 1086836 w 1383792"/>
                  <a:gd name="connsiteY2" fmla="*/ 0 h 1187825"/>
                  <a:gd name="connsiteX3" fmla="*/ 1383792 w 1383792"/>
                  <a:gd name="connsiteY3" fmla="*/ 593913 h 1187825"/>
                  <a:gd name="connsiteX4" fmla="*/ 1086836 w 1383792"/>
                  <a:gd name="connsiteY4" fmla="*/ 1187825 h 1187825"/>
                  <a:gd name="connsiteX5" fmla="*/ 296956 w 1383792"/>
                  <a:gd name="connsiteY5" fmla="*/ 1187825 h 1187825"/>
                  <a:gd name="connsiteX6" fmla="*/ 0 w 1383792"/>
                  <a:gd name="connsiteY6" fmla="*/ 593913 h 118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792" h="1187825">
                    <a:moveTo>
                      <a:pt x="0" y="593913"/>
                    </a:moveTo>
                    <a:lnTo>
                      <a:pt x="296956" y="0"/>
                    </a:lnTo>
                    <a:lnTo>
                      <a:pt x="1086836" y="0"/>
                    </a:lnTo>
                    <a:lnTo>
                      <a:pt x="1383792" y="593913"/>
                    </a:lnTo>
                    <a:lnTo>
                      <a:pt x="1086836" y="1187825"/>
                    </a:lnTo>
                    <a:lnTo>
                      <a:pt x="296956" y="1187825"/>
                    </a:lnTo>
                    <a:lnTo>
                      <a:pt x="0" y="593913"/>
                    </a:lnTo>
                    <a:close/>
                  </a:path>
                </a:pathLst>
              </a:custGeom>
              <a:solidFill>
                <a:srgbClr val="B2E282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4301" tIns="214433" rIns="214301" bIns="214433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 dirty="0" smtClean="0">
                  <a:solidFill>
                    <a:srgbClr val="014F40"/>
                  </a:solidFill>
                  <a:latin typeface="Candara" panose="020E0502030303020204" pitchFamily="34" charset="0"/>
                </a:endParaRP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000" kern="1200" dirty="0">
                  <a:solidFill>
                    <a:srgbClr val="014F40"/>
                  </a:solidFill>
                  <a:latin typeface="Candara" panose="020E0502030303020204" pitchFamily="34" charset="0"/>
                </a:endParaRP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000" b="1" kern="1200" dirty="0" smtClean="0">
                    <a:solidFill>
                      <a:srgbClr val="014F40"/>
                    </a:solidFill>
                    <a:latin typeface="Candara" panose="020E0502030303020204" pitchFamily="34" charset="0"/>
                  </a:rPr>
                  <a:t>Межбюджетные </a:t>
                </a:r>
                <a:r>
                  <a:rPr lang="ru-RU" sz="1000" b="1" kern="1200" dirty="0">
                    <a:solidFill>
                      <a:srgbClr val="014F40"/>
                    </a:solidFill>
                    <a:latin typeface="Candara" panose="020E0502030303020204" pitchFamily="34" charset="0"/>
                  </a:rPr>
                  <a:t>трансферты </a:t>
                </a:r>
                <a:r>
                  <a:rPr lang="ru-RU" sz="1000" kern="1200" dirty="0">
                    <a:solidFill>
                      <a:srgbClr val="014F40"/>
                    </a:solidFill>
                    <a:latin typeface="Candara" panose="020E0502030303020204" pitchFamily="34" charset="0"/>
                  </a:rPr>
                  <a:t>–средства, предоставляемые одним бюджетом бюджетной системы Российской Федерации другому бюджету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kern="1200" dirty="0"/>
              </a:p>
            </p:txBody>
          </p:sp>
          <p:sp>
            <p:nvSpPr>
              <p:cNvPr id="13" name="Шестиугольник 12"/>
              <p:cNvSpPr/>
              <p:nvPr/>
            </p:nvSpPr>
            <p:spPr>
              <a:xfrm>
                <a:off x="5051755" y="2950749"/>
                <a:ext cx="1383792" cy="118782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6D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Полилиния 14"/>
              <p:cNvSpPr/>
              <p:nvPr/>
            </p:nvSpPr>
            <p:spPr>
              <a:xfrm>
                <a:off x="2698699" y="1657820"/>
                <a:ext cx="1383792" cy="1187825"/>
              </a:xfrm>
              <a:custGeom>
                <a:avLst/>
                <a:gdLst>
                  <a:gd name="connsiteX0" fmla="*/ 0 w 1383792"/>
                  <a:gd name="connsiteY0" fmla="*/ 593913 h 1187825"/>
                  <a:gd name="connsiteX1" fmla="*/ 296956 w 1383792"/>
                  <a:gd name="connsiteY1" fmla="*/ 0 h 1187825"/>
                  <a:gd name="connsiteX2" fmla="*/ 1086836 w 1383792"/>
                  <a:gd name="connsiteY2" fmla="*/ 0 h 1187825"/>
                  <a:gd name="connsiteX3" fmla="*/ 1383792 w 1383792"/>
                  <a:gd name="connsiteY3" fmla="*/ 593913 h 1187825"/>
                  <a:gd name="connsiteX4" fmla="*/ 1086836 w 1383792"/>
                  <a:gd name="connsiteY4" fmla="*/ 1187825 h 1187825"/>
                  <a:gd name="connsiteX5" fmla="*/ 296956 w 1383792"/>
                  <a:gd name="connsiteY5" fmla="*/ 1187825 h 1187825"/>
                  <a:gd name="connsiteX6" fmla="*/ 0 w 1383792"/>
                  <a:gd name="connsiteY6" fmla="*/ 593913 h 118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792" h="1187825">
                    <a:moveTo>
                      <a:pt x="0" y="593913"/>
                    </a:moveTo>
                    <a:lnTo>
                      <a:pt x="296956" y="0"/>
                    </a:lnTo>
                    <a:lnTo>
                      <a:pt x="1086836" y="0"/>
                    </a:lnTo>
                    <a:lnTo>
                      <a:pt x="1383792" y="593913"/>
                    </a:lnTo>
                    <a:lnTo>
                      <a:pt x="1086836" y="1187825"/>
                    </a:lnTo>
                    <a:lnTo>
                      <a:pt x="296956" y="1187825"/>
                    </a:lnTo>
                    <a:lnTo>
                      <a:pt x="0" y="593913"/>
                    </a:lnTo>
                    <a:close/>
                  </a:path>
                </a:pathLst>
              </a:custGeom>
              <a:solidFill>
                <a:srgbClr val="71CD9B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4301" tIns="214433" rIns="214301" bIns="214433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014F40"/>
                    </a:solidFill>
                    <a:latin typeface="Candara" panose="020E0502030303020204" pitchFamily="34" charset="0"/>
                    <a:cs typeface="Arial" charset="0"/>
                  </a:rPr>
                  <a:t>Бюджет</a:t>
                </a:r>
                <a:r>
                  <a:rPr lang="ru-RU" sz="900" b="1" dirty="0">
                    <a:solidFill>
                      <a:srgbClr val="014F40"/>
                    </a:solidFill>
                    <a:latin typeface="Candara" panose="020E0502030303020204" pitchFamily="34" charset="0"/>
                    <a:cs typeface="Arial" charset="0"/>
                  </a:rPr>
    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    </a:r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6246193" y="1003040"/>
                <a:ext cx="1383792" cy="118782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49BF7E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Полилиния 18"/>
              <p:cNvSpPr/>
              <p:nvPr/>
            </p:nvSpPr>
            <p:spPr>
              <a:xfrm>
                <a:off x="5051755" y="1655938"/>
                <a:ext cx="1383792" cy="1187825"/>
              </a:xfrm>
              <a:custGeom>
                <a:avLst/>
                <a:gdLst>
                  <a:gd name="connsiteX0" fmla="*/ 0 w 1383792"/>
                  <a:gd name="connsiteY0" fmla="*/ 593913 h 1187825"/>
                  <a:gd name="connsiteX1" fmla="*/ 296956 w 1383792"/>
                  <a:gd name="connsiteY1" fmla="*/ 0 h 1187825"/>
                  <a:gd name="connsiteX2" fmla="*/ 1086836 w 1383792"/>
                  <a:gd name="connsiteY2" fmla="*/ 0 h 1187825"/>
                  <a:gd name="connsiteX3" fmla="*/ 1383792 w 1383792"/>
                  <a:gd name="connsiteY3" fmla="*/ 593913 h 1187825"/>
                  <a:gd name="connsiteX4" fmla="*/ 1086836 w 1383792"/>
                  <a:gd name="connsiteY4" fmla="*/ 1187825 h 1187825"/>
                  <a:gd name="connsiteX5" fmla="*/ 296956 w 1383792"/>
                  <a:gd name="connsiteY5" fmla="*/ 1187825 h 1187825"/>
                  <a:gd name="connsiteX6" fmla="*/ 0 w 1383792"/>
                  <a:gd name="connsiteY6" fmla="*/ 593913 h 118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792" h="1187825">
                    <a:moveTo>
                      <a:pt x="0" y="593913"/>
                    </a:moveTo>
                    <a:lnTo>
                      <a:pt x="296956" y="0"/>
                    </a:lnTo>
                    <a:lnTo>
                      <a:pt x="1086836" y="0"/>
                    </a:lnTo>
                    <a:lnTo>
                      <a:pt x="1383792" y="593913"/>
                    </a:lnTo>
                    <a:lnTo>
                      <a:pt x="1086836" y="1187825"/>
                    </a:lnTo>
                    <a:lnTo>
                      <a:pt x="296956" y="1187825"/>
                    </a:lnTo>
                    <a:lnTo>
                      <a:pt x="0" y="593913"/>
                    </a:lnTo>
                    <a:close/>
                  </a:path>
                </a:pathLst>
              </a:custGeom>
              <a:solidFill>
                <a:srgbClr val="018D72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4301" tIns="214433" rIns="214301" bIns="214433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b="1" dirty="0" smtClean="0">
                  <a:solidFill>
                    <a:srgbClr val="002060"/>
                  </a:solidFill>
                  <a:latin typeface="Candara" panose="020E0502030303020204" pitchFamily="34" charset="0"/>
                  <a:cs typeface="Arial" charset="0"/>
                </a:endParaRP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b="1" dirty="0">
                  <a:solidFill>
                    <a:schemeClr val="bg1"/>
                  </a:solidFill>
                  <a:latin typeface="Candara" panose="020E0502030303020204" pitchFamily="34" charset="0"/>
                  <a:cs typeface="Arial" charset="0"/>
                </a:endParaRPr>
              </a:p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 smtClean="0">
                    <a:solidFill>
                      <a:schemeClr val="bg1"/>
                    </a:solidFill>
                    <a:latin typeface="Candara" panose="020E0502030303020204" pitchFamily="34" charset="0"/>
                    <a:cs typeface="Arial" charset="0"/>
                  </a:rPr>
                  <a:t>  Межбюджетные </a:t>
                </a:r>
                <a:r>
                  <a:rPr lang="ru-RU" sz="900" b="1" dirty="0">
                    <a:solidFill>
                      <a:schemeClr val="bg1"/>
                    </a:solidFill>
                    <a:latin typeface="Candara" panose="020E0502030303020204" pitchFamily="34" charset="0"/>
                    <a:cs typeface="Arial" charset="0"/>
                  </a:rPr>
                  <a:t>отношения –</a:t>
                </a:r>
                <a:r>
                  <a:rPr lang="ru-RU" sz="900" dirty="0">
                    <a:solidFill>
                      <a:schemeClr val="bg1"/>
                    </a:solidFill>
                    <a:latin typeface="Candara" panose="020E0502030303020204" pitchFamily="34" charset="0"/>
                    <a:cs typeface="Arial" charset="0"/>
                  </a:rPr>
                  <a:t>взаимоотношения между публично-правовыми образованиями по вопросам регулирования бюджетных правоотношений, организации и осуществления </a:t>
                </a:r>
                <a:r>
                  <a:rPr lang="ru-RU" sz="900" dirty="0" smtClean="0">
                    <a:solidFill>
                      <a:schemeClr val="bg1"/>
                    </a:solidFill>
                    <a:latin typeface="Candara" panose="020E0502030303020204" pitchFamily="34" charset="0"/>
                    <a:cs typeface="Arial" charset="0"/>
                  </a:rPr>
                  <a:t>  бюджетного </a:t>
                </a:r>
                <a:r>
                  <a:rPr lang="ru-RU" sz="900" dirty="0">
                    <a:solidFill>
                      <a:schemeClr val="bg1"/>
                    </a:solidFill>
                    <a:latin typeface="Candara" panose="020E0502030303020204" pitchFamily="34" charset="0"/>
                    <a:cs typeface="Arial" charset="0"/>
                  </a:rPr>
                  <a:t>процесса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kern="1200" dirty="0"/>
              </a:p>
            </p:txBody>
          </p:sp>
          <p:sp>
            <p:nvSpPr>
              <p:cNvPr id="21" name="Шестиугольник 20"/>
              <p:cNvSpPr/>
              <p:nvPr/>
            </p:nvSpPr>
            <p:spPr>
              <a:xfrm>
                <a:off x="6228182" y="2283723"/>
                <a:ext cx="1383792" cy="1187825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99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3" name="Прямоугольник 2"/>
            <p:cNvSpPr/>
            <p:nvPr/>
          </p:nvSpPr>
          <p:spPr>
            <a:xfrm>
              <a:off x="422938" y="3028523"/>
              <a:ext cx="160878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16350"/>
                  </a:solidFill>
                  <a:latin typeface="Candara" panose="020E0502030303020204" pitchFamily="34" charset="0"/>
                </a:rPr>
                <a:t>Расходы бюджета </a:t>
              </a:r>
              <a:r>
                <a:rPr lang="ru-RU" sz="1100" b="1" dirty="0">
                  <a:solidFill>
                    <a:srgbClr val="01A183"/>
                  </a:solidFill>
                  <a:latin typeface="Candara" panose="020E0502030303020204" pitchFamily="34" charset="0"/>
                </a:rPr>
                <a:t>-выплачиваемые из бюджета денежные средства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140203" y="3897134"/>
              <a:ext cx="19093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16350"/>
                  </a:solidFill>
                  <a:latin typeface="Candara" panose="020E0502030303020204" pitchFamily="34" charset="0"/>
                </a:rPr>
                <a:t>Дефицит бюджета </a:t>
              </a:r>
              <a:r>
                <a:rPr lang="ru-RU" sz="1100" dirty="0">
                  <a:solidFill>
                    <a:srgbClr val="016350"/>
                  </a:solidFill>
                  <a:latin typeface="Candara" panose="020E0502030303020204" pitchFamily="34" charset="0"/>
                </a:rPr>
                <a:t>-</a:t>
              </a:r>
            </a:p>
            <a:p>
              <a:pPr algn="ctr">
                <a:defRPr/>
              </a:pPr>
              <a:r>
                <a:rPr lang="ru-RU" sz="1100" dirty="0">
                  <a:solidFill>
                    <a:srgbClr val="016350"/>
                  </a:solidFill>
                  <a:latin typeface="Candara" panose="020E0502030303020204" pitchFamily="34" charset="0"/>
                </a:rPr>
                <a:t>превышение расходов бюджета над его </a:t>
              </a:r>
              <a:r>
                <a:rPr lang="ru-RU" sz="1100" dirty="0" smtClean="0">
                  <a:solidFill>
                    <a:srgbClr val="016350"/>
                  </a:solidFill>
                  <a:latin typeface="Candara" panose="020E0502030303020204" pitchFamily="34" charset="0"/>
                </a:rPr>
                <a:t> доходами</a:t>
              </a:r>
              <a:endParaRPr lang="ru-RU" sz="1100" dirty="0">
                <a:solidFill>
                  <a:srgbClr val="01635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775843" y="3028523"/>
              <a:ext cx="188448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rgbClr val="016350"/>
                  </a:solidFill>
                  <a:latin typeface="Candara" panose="020E0502030303020204" pitchFamily="34" charset="0"/>
                </a:rPr>
                <a:t>Профицит </a:t>
              </a:r>
              <a:r>
                <a:rPr lang="ru-RU" sz="1100" b="1" dirty="0" smtClean="0">
                  <a:solidFill>
                    <a:srgbClr val="016350"/>
                  </a:solidFill>
                  <a:latin typeface="Candara" panose="020E0502030303020204" pitchFamily="34" charset="0"/>
                </a:rPr>
                <a:t>бюджета </a:t>
              </a:r>
              <a:r>
                <a:rPr lang="ru-RU" sz="1100" dirty="0" smtClean="0">
                  <a:solidFill>
                    <a:srgbClr val="016350"/>
                  </a:solidFill>
                  <a:latin typeface="Candara" panose="020E0502030303020204" pitchFamily="34" charset="0"/>
                </a:rPr>
                <a:t>-</a:t>
              </a:r>
              <a:endParaRPr lang="ru-RU" sz="1100" dirty="0">
                <a:solidFill>
                  <a:srgbClr val="016350"/>
                </a:solidFill>
                <a:latin typeface="Candara" panose="020E0502030303020204" pitchFamily="34" charset="0"/>
              </a:endParaRPr>
            </a:p>
            <a:p>
              <a:pPr algn="ctr">
                <a:defRPr/>
              </a:pPr>
              <a:r>
                <a:rPr lang="ru-RU" sz="1100" dirty="0">
                  <a:solidFill>
                    <a:srgbClr val="016350"/>
                  </a:solidFill>
                  <a:latin typeface="Candara" panose="020E0502030303020204" pitchFamily="34" charset="0"/>
                </a:rPr>
                <a:t>превышение доходов бюджета над его расходами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826049" y="907648"/>
              <a:ext cx="178406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Граждане </a:t>
              </a:r>
              <a:r>
                <a:rPr lang="ru-RU" sz="800" dirty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– </a:t>
              </a:r>
              <a:endParaRPr lang="ru-RU" sz="800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800" dirty="0" smtClean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как налогоплательщики,</a:t>
              </a:r>
            </a:p>
            <a:p>
              <a:pPr algn="ctr">
                <a:defRPr/>
              </a:pPr>
              <a:r>
                <a:rPr lang="ru-RU" sz="800" dirty="0" smtClean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 </a:t>
              </a:r>
              <a:r>
                <a:rPr lang="ru-RU" sz="800" dirty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</a:t>
              </a:r>
              <a:endParaRPr lang="ru-RU" sz="800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800" dirty="0" smtClean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общества </a:t>
              </a:r>
              <a:r>
                <a:rPr lang="ru-RU" sz="800" dirty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в целом, так и для </a:t>
              </a:r>
              <a:endParaRPr lang="ru-RU" sz="800" dirty="0" smtClean="0">
                <a:solidFill>
                  <a:srgbClr val="016350"/>
                </a:solidFill>
                <a:latin typeface="Candara" panose="020E0502030303020204" pitchFamily="34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800" dirty="0" smtClean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каждой </a:t>
              </a:r>
              <a:r>
                <a:rPr lang="ru-RU" sz="800" dirty="0">
                  <a:solidFill>
                    <a:srgbClr val="016350"/>
                  </a:solidFill>
                  <a:latin typeface="Candara" panose="020E0502030303020204" pitchFamily="34" charset="0"/>
                  <a:cs typeface="Arial" charset="0"/>
                </a:rPr>
                <a:t>семьи, для каждого человека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539552" y="195486"/>
            <a:ext cx="8208912" cy="7200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Основные показатели социально-экономического развития</a:t>
            </a:r>
            <a:endParaRPr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26694"/>
              </p:ext>
            </p:extLst>
          </p:nvPr>
        </p:nvGraphicFramePr>
        <p:xfrm>
          <a:off x="539552" y="771549"/>
          <a:ext cx="8064896" cy="403244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8312"/>
                <a:gridCol w="1178757"/>
                <a:gridCol w="819290"/>
                <a:gridCol w="834897"/>
                <a:gridCol w="827092"/>
                <a:gridCol w="804460"/>
                <a:gridCol w="792088"/>
              </a:tblGrid>
              <a:tr h="1220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Единицы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Оценка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Прогноз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smtClean="0">
                          <a:effectLst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36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12221,2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12246,1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12258,3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12270,8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12283,1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Инвестиции </a:t>
                      </a:r>
                      <a:r>
                        <a:rPr lang="ru-RU" sz="800" u="none" strike="noStrike" dirty="0">
                          <a:effectLst/>
                        </a:rPr>
                        <a:t>в основной капитал за счет всех источников финансирования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12113,53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13082,61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13605,92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13736,74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14148,84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инвестиций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152,2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98,5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98,3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потребительских цен в среднем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млн.руб</a:t>
                      </a:r>
                      <a:r>
                        <a:rPr lang="ru-RU" sz="8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79979,1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86588,1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93473,7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100809,7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109086,1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</a:t>
                      </a:r>
                      <a:r>
                        <a:rPr lang="ru-RU" sz="800" u="none" strike="noStrike" dirty="0" smtClean="0">
                          <a:effectLst/>
                        </a:rPr>
                        <a:t>объема</a:t>
                      </a:r>
                      <a:r>
                        <a:rPr lang="en-US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оборота розничной торговли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104,0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Объем платных услуг населению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млрд.руб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1 744,9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1744,9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1 896,2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1 975,8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2 062,7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Индекс физического объема платных услуг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Среднегодовая численность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47893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49651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51170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53011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54744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Естественный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Миграционный прирост населения за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2115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1172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1723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1851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1506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5" marR="4095" marT="4095" marB="0" anchor="ctr">
                    <a:lnL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A1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87979" y="524528"/>
            <a:ext cx="7571184" cy="734817"/>
          </a:xfrm>
        </p:spPr>
        <p:txBody>
          <a:bodyPr/>
          <a:lstStyle/>
          <a:p>
            <a:r>
              <a:rPr lang="ru-RU" sz="2800" dirty="0" smtClean="0"/>
              <a:t>Основные параметры бюджета </a:t>
            </a:r>
            <a:r>
              <a:rPr lang="ru-RU" sz="2000" dirty="0" err="1" smtClean="0"/>
              <a:t>млн.руб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44866" y="1275606"/>
            <a:ext cx="7894920" cy="3368369"/>
            <a:chOff x="899592" y="1410217"/>
            <a:chExt cx="7894920" cy="3368369"/>
          </a:xfrm>
        </p:grpSpPr>
        <p:sp>
          <p:nvSpPr>
            <p:cNvPr id="9" name="Пятиугольник 8"/>
            <p:cNvSpPr/>
            <p:nvPr/>
          </p:nvSpPr>
          <p:spPr>
            <a:xfrm>
              <a:off x="899592" y="1942083"/>
              <a:ext cx="1747831" cy="580513"/>
            </a:xfrm>
            <a:prstGeom prst="homePlate">
              <a:avLst/>
            </a:prstGeom>
            <a:noFill/>
            <a:ln>
              <a:solidFill>
                <a:srgbClr val="2CA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05A59"/>
                  </a:solidFill>
                  <a:latin typeface="Candara" panose="020E0502030303020204" pitchFamily="34" charset="0"/>
                </a:rPr>
                <a:t>ДОХОДЫ</a:t>
              </a:r>
              <a:endParaRPr lang="ru-RU" sz="2000" b="1" dirty="0">
                <a:solidFill>
                  <a:srgbClr val="205A59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899592" y="2696750"/>
              <a:ext cx="1747831" cy="580513"/>
            </a:xfrm>
            <a:prstGeom prst="homePlate">
              <a:avLst/>
            </a:prstGeom>
            <a:noFill/>
            <a:ln>
              <a:solidFill>
                <a:srgbClr val="2CA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05A59"/>
                  </a:solidFill>
                  <a:latin typeface="Candara" panose="020E0502030303020204" pitchFamily="34" charset="0"/>
                </a:rPr>
                <a:t>РАСХОДЫ</a:t>
              </a:r>
              <a:endParaRPr lang="ru-RU" sz="2000" b="1" dirty="0">
                <a:solidFill>
                  <a:srgbClr val="205A59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6084822" y="1942083"/>
              <a:ext cx="1223481" cy="580513"/>
            </a:xfrm>
            <a:prstGeom prst="hexagon">
              <a:avLst/>
            </a:prstGeom>
            <a:solidFill>
              <a:srgbClr val="A6D58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1 649</a:t>
              </a:r>
              <a:endParaRPr lang="ru-RU" sz="1600" dirty="0">
                <a:solidFill>
                  <a:srgbClr val="318B89"/>
                </a:solidFill>
              </a:endParaRP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6084822" y="2704553"/>
              <a:ext cx="1223481" cy="580513"/>
            </a:xfrm>
            <a:prstGeom prst="hexagon">
              <a:avLst/>
            </a:prstGeom>
            <a:solidFill>
              <a:srgbClr val="A6D58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1 695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7541348" y="1942083"/>
              <a:ext cx="1223481" cy="580513"/>
            </a:xfrm>
            <a:prstGeom prst="hexagon">
              <a:avLst/>
            </a:prstGeom>
            <a:solidFill>
              <a:srgbClr val="2CA2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1 749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7541347" y="2692620"/>
              <a:ext cx="1223481" cy="580513"/>
            </a:xfrm>
            <a:prstGeom prst="hexagon">
              <a:avLst/>
            </a:prstGeom>
            <a:solidFill>
              <a:srgbClr val="2CA2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1 844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4628297" y="1942083"/>
              <a:ext cx="1223481" cy="580513"/>
            </a:xfrm>
            <a:prstGeom prst="hexagon">
              <a:avLst/>
            </a:prstGeom>
            <a:solidFill>
              <a:srgbClr val="FFFF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1 702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4628297" y="2704553"/>
              <a:ext cx="1223481" cy="580513"/>
            </a:xfrm>
            <a:prstGeom prst="hexagon">
              <a:avLst/>
            </a:prstGeom>
            <a:solidFill>
              <a:srgbClr val="FFFF9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</a:t>
              </a:r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797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3080" y="1419622"/>
              <a:ext cx="873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318B89"/>
                  </a:solidFill>
                  <a:latin typeface="Candara" panose="020E0502030303020204" pitchFamily="34" charset="0"/>
                </a:rPr>
                <a:t>2021</a:t>
              </a:r>
              <a:endParaRPr lang="ru-RU" sz="2400" b="1" dirty="0">
                <a:solidFill>
                  <a:srgbClr val="318B89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59605" y="1419622"/>
              <a:ext cx="873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318B89"/>
                  </a:solidFill>
                  <a:latin typeface="Candara" panose="020E0502030303020204" pitchFamily="34" charset="0"/>
                </a:rPr>
                <a:t>2022</a:t>
              </a:r>
              <a:endParaRPr lang="ru-RU" sz="2400" b="1" dirty="0">
                <a:solidFill>
                  <a:srgbClr val="318B89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16131" y="1419622"/>
              <a:ext cx="873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318B89"/>
                  </a:solidFill>
                  <a:latin typeface="Candara" panose="020E0502030303020204" pitchFamily="34" charset="0"/>
                </a:rPr>
                <a:t>2023</a:t>
              </a:r>
              <a:endParaRPr lang="ru-RU" sz="2400" b="1" dirty="0">
                <a:solidFill>
                  <a:srgbClr val="318B89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3131840" y="1932678"/>
              <a:ext cx="1223481" cy="580513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1 575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3131840" y="2695148"/>
              <a:ext cx="1223481" cy="580513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1 </a:t>
              </a:r>
              <a:r>
                <a:rPr lang="ru-RU" sz="1600" dirty="0" smtClean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630</a:t>
              </a:r>
              <a:endParaRPr lang="ru-RU" sz="1600" dirty="0">
                <a:solidFill>
                  <a:srgbClr val="205A59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899592" y="3442011"/>
              <a:ext cx="7894920" cy="589918"/>
              <a:chOff x="899592" y="3442011"/>
              <a:chExt cx="7894920" cy="589918"/>
            </a:xfrm>
          </p:grpSpPr>
          <p:sp>
            <p:nvSpPr>
              <p:cNvPr id="12" name="Пятиугольник 11"/>
              <p:cNvSpPr/>
              <p:nvPr/>
            </p:nvSpPr>
            <p:spPr>
              <a:xfrm>
                <a:off x="899592" y="3451416"/>
                <a:ext cx="1747831" cy="580513"/>
              </a:xfrm>
              <a:prstGeom prst="homePlate">
                <a:avLst/>
              </a:prstGeom>
              <a:noFill/>
              <a:ln>
                <a:solidFill>
                  <a:srgbClr val="2CA2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205A59"/>
                    </a:solidFill>
                    <a:latin typeface="Candara" panose="020E0502030303020204" pitchFamily="34" charset="0"/>
                  </a:rPr>
                  <a:t>ДЕФИЦИТ</a:t>
                </a:r>
                <a:endParaRPr lang="ru-RU" sz="2000" b="1" dirty="0">
                  <a:solidFill>
                    <a:srgbClr val="205A59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8" name="Шестиугольник 17"/>
              <p:cNvSpPr/>
              <p:nvPr/>
            </p:nvSpPr>
            <p:spPr>
              <a:xfrm>
                <a:off x="6084822" y="3451416"/>
                <a:ext cx="1223481" cy="580513"/>
              </a:xfrm>
              <a:prstGeom prst="hexagon">
                <a:avLst/>
              </a:prstGeom>
              <a:solidFill>
                <a:srgbClr val="A6D58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- </a:t>
                </a:r>
                <a:r>
                  <a:rPr lang="ru-RU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46</a:t>
                </a:r>
                <a:endParaRPr lang="ru-RU" sz="1600" dirty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21" name="Шестиугольник 20"/>
              <p:cNvSpPr/>
              <p:nvPr/>
            </p:nvSpPr>
            <p:spPr>
              <a:xfrm>
                <a:off x="7571031" y="3442011"/>
                <a:ext cx="1223481" cy="580513"/>
              </a:xfrm>
              <a:prstGeom prst="hexagon">
                <a:avLst/>
              </a:prstGeom>
              <a:solidFill>
                <a:srgbClr val="2CA28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-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95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Шестиугольник 14"/>
              <p:cNvSpPr/>
              <p:nvPr/>
            </p:nvSpPr>
            <p:spPr>
              <a:xfrm>
                <a:off x="4628297" y="3451416"/>
                <a:ext cx="1223481" cy="580513"/>
              </a:xfrm>
              <a:prstGeom prst="hexagon">
                <a:avLst/>
              </a:prstGeom>
              <a:solidFill>
                <a:srgbClr val="FFFF9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- </a:t>
                </a:r>
                <a:r>
                  <a:rPr lang="ru-RU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95</a:t>
                </a:r>
                <a:endParaRPr lang="ru-RU" sz="1600" dirty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27" name="Шестиугольник 26"/>
              <p:cNvSpPr/>
              <p:nvPr/>
            </p:nvSpPr>
            <p:spPr>
              <a:xfrm>
                <a:off x="3131840" y="3442011"/>
                <a:ext cx="1223481" cy="580513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- 55</a:t>
                </a:r>
                <a:endParaRPr lang="ru-RU" sz="1600" dirty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306623" y="1410217"/>
              <a:ext cx="873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318B89"/>
                  </a:solidFill>
                  <a:latin typeface="Candara" panose="020E0502030303020204" pitchFamily="34" charset="0"/>
                </a:rPr>
                <a:t>2020</a:t>
              </a:r>
              <a:endParaRPr lang="ru-RU" sz="2400" b="1" dirty="0">
                <a:solidFill>
                  <a:srgbClr val="318B89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99592" y="4188668"/>
              <a:ext cx="7865237" cy="589918"/>
              <a:chOff x="899592" y="3442011"/>
              <a:chExt cx="7865237" cy="589918"/>
            </a:xfrm>
          </p:grpSpPr>
          <p:sp>
            <p:nvSpPr>
              <p:cNvPr id="30" name="Пятиугольник 29"/>
              <p:cNvSpPr/>
              <p:nvPr/>
            </p:nvSpPr>
            <p:spPr>
              <a:xfrm>
                <a:off x="899592" y="3451416"/>
                <a:ext cx="1747831" cy="580513"/>
              </a:xfrm>
              <a:prstGeom prst="homePlate">
                <a:avLst/>
              </a:prstGeom>
              <a:noFill/>
              <a:ln>
                <a:solidFill>
                  <a:srgbClr val="2CA2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205A59"/>
                    </a:solidFill>
                    <a:latin typeface="Candara" panose="020E0502030303020204" pitchFamily="34" charset="0"/>
                  </a:rPr>
                  <a:t>Муниципальный долг</a:t>
                </a:r>
                <a:endParaRPr lang="ru-RU" b="1" dirty="0">
                  <a:solidFill>
                    <a:srgbClr val="205A59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31" name="Шестиугольник 30"/>
              <p:cNvSpPr/>
              <p:nvPr/>
            </p:nvSpPr>
            <p:spPr>
              <a:xfrm>
                <a:off x="6084822" y="3451416"/>
                <a:ext cx="1223481" cy="580513"/>
              </a:xfrm>
              <a:prstGeom prst="hexagon">
                <a:avLst/>
              </a:prstGeom>
              <a:solidFill>
                <a:srgbClr val="A6D58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182</a:t>
                </a:r>
                <a:endParaRPr lang="ru-RU" sz="1600" dirty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7541348" y="3442011"/>
                <a:ext cx="1223481" cy="580513"/>
              </a:xfrm>
              <a:prstGeom prst="hexagon">
                <a:avLst/>
              </a:prstGeom>
              <a:solidFill>
                <a:srgbClr val="2CA28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277</a:t>
                </a:r>
                <a:endParaRPr lang="ru-RU" sz="1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3" name="Шестиугольник 32"/>
              <p:cNvSpPr/>
              <p:nvPr/>
            </p:nvSpPr>
            <p:spPr>
              <a:xfrm>
                <a:off x="4628297" y="3451416"/>
                <a:ext cx="1223481" cy="580513"/>
              </a:xfrm>
              <a:prstGeom prst="hexagon">
                <a:avLst/>
              </a:prstGeom>
              <a:solidFill>
                <a:srgbClr val="FFFF9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136</a:t>
                </a:r>
                <a:endParaRPr lang="ru-RU" sz="1600" dirty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34" name="Шестиугольник 33"/>
              <p:cNvSpPr/>
              <p:nvPr/>
            </p:nvSpPr>
            <p:spPr>
              <a:xfrm>
                <a:off x="3131840" y="3442011"/>
                <a:ext cx="1223481" cy="580513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1</a:t>
                </a:r>
                <a:r>
                  <a:rPr lang="ru-RU" sz="1600" dirty="0" smtClean="0">
                    <a:solidFill>
                      <a:srgbClr val="205A59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35</a:t>
                </a:r>
                <a:endParaRPr lang="ru-RU" sz="1600" dirty="0">
                  <a:solidFill>
                    <a:srgbClr val="205A59"/>
                  </a:solidFill>
                  <a:latin typeface="Arial Black" panose="020B0A04020102020204" pitchFamily="34" charset="0"/>
                  <a:cs typeface="Aharoni" panose="02010803020104030203" pitchFamily="2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4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539552" y="267494"/>
            <a:ext cx="6840760" cy="8351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Структура доходов бюджета 2021   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6422066"/>
              </p:ext>
            </p:extLst>
          </p:nvPr>
        </p:nvGraphicFramePr>
        <p:xfrm>
          <a:off x="0" y="987574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8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539552" y="123478"/>
            <a:ext cx="8280920" cy="504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Структура доходов бюджета </a:t>
            </a:r>
            <a:r>
              <a:rPr lang="ru-RU" sz="1100" dirty="0" err="1" smtClean="0"/>
              <a:t>тыс.руб</a:t>
            </a:r>
            <a:r>
              <a:rPr lang="ru-RU" sz="1100" dirty="0" smtClean="0"/>
              <a:t>.</a:t>
            </a:r>
            <a:endParaRPr sz="1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03243"/>
              </p:ext>
            </p:extLst>
          </p:nvPr>
        </p:nvGraphicFramePr>
        <p:xfrm>
          <a:off x="467544" y="555526"/>
          <a:ext cx="8208912" cy="4413263"/>
        </p:xfrm>
        <a:graphic>
          <a:graphicData uri="http://schemas.openxmlformats.org/drawingml/2006/table">
            <a:tbl>
              <a:tblPr>
                <a:tableStyleId>{61139746-484A-4F92-B0BD-B6926064FB0F}</a:tableStyleId>
              </a:tblPr>
              <a:tblGrid>
                <a:gridCol w="2966312"/>
                <a:gridCol w="1375307"/>
                <a:gridCol w="1361621"/>
                <a:gridCol w="1370176"/>
                <a:gridCol w="1135496"/>
              </a:tblGrid>
              <a:tr h="1484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Наименование доходов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Отчетный </a:t>
                      </a:r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Текущий </a:t>
                      </a:r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2021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D7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Налог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доходы физических лиц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324 110,2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327 845,0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14538"/>
                          </a:solidFill>
                          <a:effectLst/>
                          <a:latin typeface="Times New Roman"/>
                        </a:rPr>
                        <a:t>331 381,4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341 089,8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Акцизы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3 590,0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3 627,2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3 630,5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3 700,5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 совокупный доход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167 078,0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167 578,0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170 071,2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174 651,8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, взимаемый в связи с применением упрощенной </a:t>
                      </a:r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системы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налогообложения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133 250,0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135 420,5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137 630,2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142 110,8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Единый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налог на вмененный доход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29 305,0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27 591,0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27 591,0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27 591,0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Налог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, взимаемый в связи с применением патентной системы налогообложения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4 523,0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4 566,5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4 850,0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4 950,0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4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Налоги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имущество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342 634,0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360 728,8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365 467,5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374 359,5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Налог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 имущество физических лиц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35 753,0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31 172,4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31 320,0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31 489,0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Земельный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налог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306 881,0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329 556,4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329 556,4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302 904,7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Государственная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пошлина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2 822,5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3 082,5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3 080,0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3 080,0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от использования имущества, находящегося в муниципальной собственности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149 975,0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175 324,1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171 150,0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173 110,0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Арендная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плата за землю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138</a:t>
                      </a:r>
                      <a:r>
                        <a:rPr lang="ru-RU" sz="800" b="0" i="0" u="none" strike="noStrike" baseline="0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 270,0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155 720,1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155 550,0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157 510,0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Аренда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имущества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4 602,0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6 520,0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14538"/>
                          </a:solidFill>
                          <a:effectLst/>
                        </a:rPr>
                        <a:t>6 350,0</a:t>
                      </a:r>
                      <a:endParaRPr lang="ru-RU" sz="800" b="0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   Прочие </a:t>
                      </a:r>
                      <a:r>
                        <a:rPr lang="ru-RU" sz="800" u="none" strike="noStrike" dirty="0">
                          <a:solidFill>
                            <a:srgbClr val="014538"/>
                          </a:solidFill>
                          <a:effectLst/>
                        </a:rPr>
                        <a:t>доходы от использования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7 103,0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15 604,0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15 600,0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15 600,0</a:t>
                      </a:r>
                      <a:endParaRPr lang="ru-RU" sz="800" b="0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Доходы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от продажи земли и </a:t>
                      </a:r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имущества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15 080,0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2 200,0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2 200,0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2 </a:t>
                      </a:r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Платежи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при пользовании природными ресурсами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130,0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244,0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014538"/>
                          </a:solidFill>
                          <a:effectLst/>
                        </a:rPr>
                        <a:t>264,0</a:t>
                      </a:r>
                      <a:endParaRPr lang="ru-RU" sz="800" b="1" i="0" u="none" strike="noStrike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Штрафы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, санкции, возмещение ущерба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2 256,0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1 430,4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1 430,4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1 430,4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Прочие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3 200,0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1 980,0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1 980,0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1 980,0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282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Итого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собственных доходов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1 010 903,7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1 040 040,0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1 050 655,0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1 075 866,0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Безвозмездные </a:t>
                      </a:r>
                      <a:r>
                        <a:rPr lang="ru-RU" sz="800" b="1" u="none" strike="noStrike" dirty="0">
                          <a:solidFill>
                            <a:srgbClr val="014538"/>
                          </a:solidFill>
                          <a:effectLst/>
                        </a:rPr>
                        <a:t>поступления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564 556,4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661 498,42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598 166,0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672</a:t>
                      </a:r>
                      <a:r>
                        <a:rPr lang="ru-RU" sz="800" b="1" i="0" u="none" strike="noStrike" baseline="0" dirty="0" smtClean="0">
                          <a:solidFill>
                            <a:srgbClr val="014538"/>
                          </a:solidFill>
                          <a:effectLst/>
                          <a:latin typeface="Arial"/>
                        </a:rPr>
                        <a:t> 912,8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D9B"/>
                    </a:solidFill>
                  </a:tcPr>
                </a:tc>
              </a:tr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  ИТОГО   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1 575 460,1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1701538,42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1 648 821,0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solidFill>
                            <a:srgbClr val="014538"/>
                          </a:solidFill>
                          <a:effectLst/>
                        </a:rPr>
                        <a:t>1 748 778,84</a:t>
                      </a:r>
                      <a:endParaRPr lang="ru-RU" sz="800" b="1" i="0" u="none" strike="noStrike" dirty="0">
                        <a:solidFill>
                          <a:srgbClr val="014538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80920" cy="12036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Основные источники собственных </a:t>
            </a:r>
            <a:br>
              <a:rPr lang="ru-RU" sz="2800" dirty="0" smtClean="0"/>
            </a:br>
            <a:r>
              <a:rPr lang="ru-RU" sz="2800" dirty="0" smtClean="0"/>
              <a:t>доходов бюджета 2020</a:t>
            </a:r>
            <a:endParaRPr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4718455"/>
              </p:ext>
            </p:extLst>
          </p:nvPr>
        </p:nvGraphicFramePr>
        <p:xfrm>
          <a:off x="179512" y="771550"/>
          <a:ext cx="8784976" cy="40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5652120" y="1923678"/>
            <a:ext cx="2016224" cy="20162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32140" y="270095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05A59"/>
                </a:solidFill>
                <a:latin typeface="Arial Black" panose="020B0A04020102020204" pitchFamily="34" charset="0"/>
                <a:ea typeface="Roboto Slab" panose="020B0604020202020204" charset="0"/>
              </a:rPr>
              <a:t>1 040,0</a:t>
            </a:r>
            <a:endParaRPr lang="ru-RU" sz="2400" b="1" dirty="0">
              <a:solidFill>
                <a:srgbClr val="205A59"/>
              </a:solidFill>
              <a:latin typeface="Arial Black" panose="020B0A04020102020204" pitchFamily="3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179512" y="-36576"/>
            <a:ext cx="8280920" cy="144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ECFFCD"/>
                </a:solidFill>
              </a:rPr>
              <a:t>Удельный об</a:t>
            </a:r>
            <a:r>
              <a:rPr lang="ru-RU" sz="3000" dirty="0" smtClean="0">
                <a:solidFill>
                  <a:srgbClr val="ECFFCD"/>
                </a:solidFill>
              </a:rPr>
              <a:t>ъ</a:t>
            </a:r>
            <a:r>
              <a:rPr lang="ru-RU" sz="2600" dirty="0" smtClean="0">
                <a:solidFill>
                  <a:srgbClr val="ECFFCD"/>
                </a:solidFill>
              </a:rPr>
              <a:t>ем налоговых и неналоговых доходов бюджета на душу населения</a:t>
            </a:r>
            <a:r>
              <a:rPr lang="ru-RU" sz="2800" dirty="0" smtClean="0">
                <a:solidFill>
                  <a:srgbClr val="ECFFCD"/>
                </a:solidFill>
              </a:rPr>
              <a:t/>
            </a:r>
            <a:br>
              <a:rPr lang="ru-RU" sz="2800" dirty="0" smtClean="0">
                <a:solidFill>
                  <a:srgbClr val="ECFFCD"/>
                </a:solidFill>
              </a:rPr>
            </a:br>
            <a:r>
              <a:rPr lang="ru-RU" sz="2000" dirty="0" err="1" smtClean="0">
                <a:solidFill>
                  <a:srgbClr val="ECFFCD"/>
                </a:solidFill>
              </a:rPr>
              <a:t>тыс.руб</a:t>
            </a:r>
            <a:r>
              <a:rPr lang="ru-RU" sz="2000" dirty="0" smtClean="0">
                <a:solidFill>
                  <a:srgbClr val="ECFFCD"/>
                </a:solidFill>
              </a:rPr>
              <a:t>.</a:t>
            </a:r>
            <a:endParaRPr sz="2000" dirty="0">
              <a:solidFill>
                <a:srgbClr val="ECFFCD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70462"/>
              </p:ext>
            </p:extLst>
          </p:nvPr>
        </p:nvGraphicFramePr>
        <p:xfrm>
          <a:off x="3131840" y="1851670"/>
          <a:ext cx="5688632" cy="29523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22158"/>
                <a:gridCol w="1422158"/>
                <a:gridCol w="1422158"/>
                <a:gridCol w="1422158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Численность населения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(чел)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Сумма налоговых и неналоговых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доходов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16F5A"/>
                          </a:solidFill>
                          <a:latin typeface="Candara" panose="020E0502030303020204" pitchFamily="34" charset="0"/>
                        </a:rPr>
                        <a:t>В расчете на 1 жителя</a:t>
                      </a:r>
                      <a:endParaRPr lang="ru-RU" sz="1200" dirty="0">
                        <a:solidFill>
                          <a:srgbClr val="016F5A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Котельники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49 023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1 040 040,00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21,22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Люберцы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205 295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5 396 348,00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26,28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Лыткарино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59 150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1 104 381,00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18,67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Дзержинский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56 376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1 021 062,70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16350"/>
                          </a:solidFill>
                          <a:latin typeface="Candara" panose="020E0502030303020204" pitchFamily="34" charset="0"/>
                        </a:rPr>
                        <a:t>18,11</a:t>
                      </a:r>
                      <a:endParaRPr lang="ru-RU" sz="1400" dirty="0">
                        <a:solidFill>
                          <a:srgbClr val="01635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2767</TotalTime>
  <Words>1615</Words>
  <Application>Microsoft Office PowerPoint</Application>
  <PresentationFormat>Экран (16:9)</PresentationFormat>
  <Paragraphs>508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Wingdings 2</vt:lpstr>
      <vt:lpstr>Times New Roman</vt:lpstr>
      <vt:lpstr>Calibri</vt:lpstr>
      <vt:lpstr>Chivo</vt:lpstr>
      <vt:lpstr>Candara</vt:lpstr>
      <vt:lpstr>Arial Black</vt:lpstr>
      <vt:lpstr>Century Gothic</vt:lpstr>
      <vt:lpstr>Roboto Slab</vt:lpstr>
      <vt:lpstr>Aharoni</vt:lpstr>
      <vt:lpstr>Остин</vt:lpstr>
      <vt:lpstr>Бюджет 2021 и плановый период 2022 - 2023</vt:lpstr>
      <vt:lpstr>Основные задачи и приоритеты бюджетной политики</vt:lpstr>
      <vt:lpstr>Основные понятия</vt:lpstr>
      <vt:lpstr>Основные показатели социально-экономического развития</vt:lpstr>
      <vt:lpstr>Основные параметры бюджета млн.руб</vt:lpstr>
      <vt:lpstr>Структура доходов бюджета 2021   </vt:lpstr>
      <vt:lpstr>Структура доходов бюджета тыс.руб.</vt:lpstr>
      <vt:lpstr>Основные источники собственных  доходов бюджета 2020</vt:lpstr>
      <vt:lpstr>Удельный объем налоговых и неналоговых доходов бюджета на душу населения тыс.руб.</vt:lpstr>
      <vt:lpstr>Предоставление налоговых льгот физическим лицам на территории городского округа Котельники Московской области  (выпадающие доходы) тыс. руб. </vt:lpstr>
      <vt:lpstr>Структура расходов бюджета 2021</vt:lpstr>
      <vt:lpstr>Презентация PowerPoint</vt:lpstr>
      <vt:lpstr>Расходы бюджета в разрезе муниципальных программ</vt:lpstr>
      <vt:lpstr>Презентация PowerPoint</vt:lpstr>
      <vt:lpstr>Федеральные проекты реализуемые на территории города  Котельники</vt:lpstr>
      <vt:lpstr>Другие общественно значимые проекты, реализуемые на территории города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2020 и плановый период 2021 - 2022</dc:title>
  <dc:creator>Лидовская Ю.С.</dc:creator>
  <cp:lastModifiedBy>Лидовская Ю.С.</cp:lastModifiedBy>
  <cp:revision>148</cp:revision>
  <cp:lastPrinted>2021-01-20T12:07:01Z</cp:lastPrinted>
  <dcterms:modified xsi:type="dcterms:W3CDTF">2021-01-21T13:46:52Z</dcterms:modified>
</cp:coreProperties>
</file>